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66" r:id="rId3"/>
    <p:sldId id="271" r:id="rId4"/>
    <p:sldId id="269" r:id="rId5"/>
    <p:sldId id="257" r:id="rId6"/>
    <p:sldId id="261" r:id="rId7"/>
    <p:sldId id="258" r:id="rId8"/>
    <p:sldId id="264" r:id="rId9"/>
    <p:sldId id="270" r:id="rId10"/>
    <p:sldId id="265" r:id="rId11"/>
    <p:sldId id="267" r:id="rId12"/>
    <p:sldId id="272" r:id="rId13"/>
    <p:sldId id="273" r:id="rId14"/>
    <p:sldId id="268" r:id="rId15"/>
    <p:sldId id="262" r:id="rId16"/>
    <p:sldId id="263" r:id="rId17"/>
    <p:sldId id="274" r:id="rId18"/>
    <p:sldId id="275" r:id="rId19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B05A1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422"/>
    <p:restoredTop sz="94678"/>
  </p:normalViewPr>
  <p:slideViewPr>
    <p:cSldViewPr snapToGrid="0" snapToObjects="1">
      <p:cViewPr>
        <p:scale>
          <a:sx n="75" d="100"/>
          <a:sy n="75" d="100"/>
        </p:scale>
        <p:origin x="-294" y="8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CD4658-FC5F-4C4A-9C84-93B50C1C7551}" type="datetimeFigureOut">
              <a:rPr kumimoji="1" lang="ko-Kore-KR" altLang="en-US" smtClean="0"/>
              <a:t>08/27/2020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715171-4215-3B44-8B01-66F7807E0949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526121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906A9B-73EE-374E-B75F-D1FC8062400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0" i="0">
                <a:latin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kumimoji="1" lang="en-US" altLang="ko-KR" dirty="0"/>
              <a:t>Quantum Computation</a:t>
            </a:r>
            <a:endParaRPr kumimoji="1" lang="ko-Kore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58064F4-5750-ED45-A7D7-0278AD07E2B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71313"/>
            <a:ext cx="9144000" cy="1655762"/>
          </a:xfrm>
        </p:spPr>
        <p:txBody>
          <a:bodyPr/>
          <a:lstStyle>
            <a:lvl1pPr marL="0" indent="0" algn="ctr">
              <a:buNone/>
              <a:defRPr sz="2400" b="0" i="0">
                <a:latin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en-US" altLang="ko-Kore-KR" dirty="0"/>
              <a:t>Information</a:t>
            </a:r>
            <a:endParaRPr kumimoji="1" lang="ko-Kore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0DFBE24-706B-3849-8E2C-E747F7284C6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616693" y="6272344"/>
            <a:ext cx="1575307" cy="585616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B346A5E3-DE67-CF45-B214-E5ED4B744525}"/>
              </a:ext>
            </a:extLst>
          </p:cNvPr>
          <p:cNvSpPr/>
          <p:nvPr userDrawn="1"/>
        </p:nvSpPr>
        <p:spPr>
          <a:xfrm flipV="1">
            <a:off x="849086" y="3536580"/>
            <a:ext cx="10493828" cy="57564"/>
          </a:xfrm>
          <a:prstGeom prst="rect">
            <a:avLst/>
          </a:prstGeom>
          <a:gradFill flip="none" rotWithShape="1">
            <a:gsLst>
              <a:gs pos="3000">
                <a:schemeClr val="accent4">
                  <a:lumMod val="67000"/>
                </a:schemeClr>
              </a:gs>
              <a:gs pos="30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날짜 개체 틀 3">
            <a:extLst>
              <a:ext uri="{FF2B5EF4-FFF2-40B4-BE49-F238E27FC236}">
                <a16:creationId xmlns:a16="http://schemas.microsoft.com/office/drawing/2014/main" id="{BF726D34-CE78-FB48-9310-F607C119D24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19638" y="6576930"/>
            <a:ext cx="2743200" cy="365125"/>
          </a:xfrm>
        </p:spPr>
        <p:txBody>
          <a:bodyPr/>
          <a:lstStyle>
            <a:lvl1pPr>
              <a:defRPr sz="1100" b="0" i="0">
                <a:solidFill>
                  <a:schemeClr val="tx1"/>
                </a:solidFill>
                <a:latin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kumimoji="1" lang="en-US" altLang="ko-KR">
                <a:ea typeface="Verdana" panose="020B0604030504040204" pitchFamily="34" charset="0"/>
              </a:rPr>
              <a:t>2020. 8. 28.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5994179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B477B9-9600-F24D-8231-115DEF1F6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2158CE5-7BF9-5747-A469-B535A8B396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34EA9D4-5B3D-C044-80D4-0F5BE4508A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/>
              <a:t>2020. 8. 28.</a:t>
            </a:r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D70ADC5-BD4B-714B-A771-19742DEEF3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3BF5E6E-1701-4645-82E3-B0157E1EB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574849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CD8C011-F657-C74E-A587-D84CE12B10E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0936A53-B1C9-BD4B-AC85-6159B8C492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5CF7CAC-5578-2A43-882E-FB018E8479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/>
              <a:t>2020. 8. 28.</a:t>
            </a:r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9A5DA0E-B11E-E94A-A4C7-BB95893AC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D360B78-D008-D040-8E01-45D43075DD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144563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A246B0-1F0C-5B47-B886-8E5784ABDF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344" y="156580"/>
            <a:ext cx="12021312" cy="893542"/>
          </a:xfrm>
        </p:spPr>
        <p:txBody>
          <a:bodyPr/>
          <a:lstStyle>
            <a:lvl1pPr>
              <a:defRPr>
                <a:ln>
                  <a:noFill/>
                </a:ln>
                <a:latin typeface="Tahoma" panose="020B0604030504040204" pitchFamily="34" charset="0"/>
                <a:ea typeface="AppleMyungjo" pitchFamily="2" charset="-127"/>
                <a:cs typeface="Tahoma" panose="020B0604030504040204" pitchFamily="34" charset="0"/>
              </a:defRPr>
            </a:lvl1pPr>
          </a:lstStyle>
          <a:p>
            <a:r>
              <a:rPr kumimoji="1" lang="en-US" altLang="ko-KR" dirty="0"/>
              <a:t>Quantum Information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868FAAA-33BF-C644-8E88-5CA97C2FE07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5344" y="1226525"/>
            <a:ext cx="12021312" cy="4950438"/>
          </a:xfrm>
        </p:spPr>
        <p:txBody>
          <a:bodyPr/>
          <a:lstStyle>
            <a:lvl1pPr>
              <a:defRPr>
                <a:latin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latin typeface="Verdana" panose="020B0604030504040204" pitchFamily="34" charset="0"/>
                <a:cs typeface="Verdana" panose="020B0604030504040204" pitchFamily="34" charset="0"/>
              </a:defRPr>
            </a:lvl2pPr>
            <a:lvl3pPr>
              <a:defRPr>
                <a:latin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>
                <a:latin typeface="Verdana" panose="020B0604030504040204" pitchFamily="34" charset="0"/>
                <a:cs typeface="Verdana" panose="020B0604030504040204" pitchFamily="34" charset="0"/>
              </a:defRPr>
            </a:lvl4pPr>
            <a:lvl5pPr>
              <a:defRPr>
                <a:latin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kumimoji="1" lang="en-US" altLang="ko-KR" dirty="0"/>
              <a:t>Alpha</a:t>
            </a:r>
            <a:endParaRPr kumimoji="1" lang="ko-KR" altLang="en-US" dirty="0"/>
          </a:p>
          <a:p>
            <a:pPr lvl="1"/>
            <a:r>
              <a:rPr kumimoji="1" lang="en-US" altLang="ko-KR" dirty="0"/>
              <a:t>Beta</a:t>
            </a:r>
            <a:endParaRPr kumimoji="1" lang="ko-KR" altLang="en-US" dirty="0"/>
          </a:p>
          <a:p>
            <a:pPr lvl="2"/>
            <a:r>
              <a:rPr kumimoji="1" lang="en-US" altLang="ko-KR" dirty="0"/>
              <a:t>gamma</a:t>
            </a:r>
            <a:endParaRPr kumimoji="1" lang="ko-KR" altLang="en-US" dirty="0"/>
          </a:p>
          <a:p>
            <a:pPr lvl="3"/>
            <a:r>
              <a:rPr kumimoji="1" lang="en-US" altLang="ko-KR" dirty="0"/>
              <a:t>delta</a:t>
            </a:r>
            <a:endParaRPr kumimoji="1" lang="ko-KR" altLang="en-US" dirty="0"/>
          </a:p>
          <a:p>
            <a:pPr lvl="4"/>
            <a:r>
              <a:rPr kumimoji="1" lang="en-US" altLang="ko-Kore-KR" dirty="0"/>
              <a:t>echo</a:t>
            </a:r>
            <a:endParaRPr kumimoji="1" lang="ko-Kore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A268D88-2347-1C4B-885D-F3C96070A70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19638" y="6576930"/>
            <a:ext cx="2743200" cy="365125"/>
          </a:xfrm>
        </p:spPr>
        <p:txBody>
          <a:bodyPr/>
          <a:lstStyle>
            <a:lvl1pPr>
              <a:defRPr sz="1100" b="0" i="0">
                <a:solidFill>
                  <a:schemeClr val="tx1"/>
                </a:solidFill>
                <a:latin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kumimoji="1" lang="en-US" altLang="ko-KR">
                <a:ea typeface="Verdana" panose="020B0604030504040204" pitchFamily="34" charset="0"/>
              </a:rPr>
              <a:t>2020. 8. 28.</a:t>
            </a:r>
            <a:endParaRPr kumimoji="1" lang="ko-Kore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8776454-015F-C44F-8B77-99C3B1AA39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76930"/>
            <a:ext cx="4114800" cy="365125"/>
          </a:xfrm>
        </p:spPr>
        <p:txBody>
          <a:bodyPr/>
          <a:lstStyle>
            <a:lvl1pPr>
              <a:defRPr sz="1100" b="0" i="0">
                <a:solidFill>
                  <a:schemeClr val="tx1"/>
                </a:solidFill>
                <a:latin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endParaRPr kumimoji="1" lang="ko-Kore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6D75B35-E744-C54F-9B61-3B659F51C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27457" y="6576930"/>
            <a:ext cx="2743200" cy="365125"/>
          </a:xfrm>
        </p:spPr>
        <p:txBody>
          <a:bodyPr/>
          <a:lstStyle>
            <a:lvl1pPr>
              <a:defRPr sz="1100"/>
            </a:lvl1pPr>
          </a:lstStyle>
          <a:p>
            <a:fld id="{349957B0-7186-3A41-9683-4408E569AF62}" type="slidenum">
              <a:rPr kumimoji="1" lang="ko-Kore-KR" altLang="en-US" smtClean="0"/>
              <a:pPr/>
              <a:t>‹#›</a:t>
            </a:fld>
            <a:endParaRPr kumimoji="1" lang="ko-Kore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A29478E-F01D-F344-8B60-711909465BD4}"/>
              </a:ext>
            </a:extLst>
          </p:cNvPr>
          <p:cNvSpPr/>
          <p:nvPr userDrawn="1"/>
        </p:nvSpPr>
        <p:spPr>
          <a:xfrm flipV="1">
            <a:off x="85344" y="1098223"/>
            <a:ext cx="12021312" cy="73351"/>
          </a:xfrm>
          <a:prstGeom prst="rect">
            <a:avLst/>
          </a:prstGeom>
          <a:gradFill flip="none" rotWithShape="1">
            <a:gsLst>
              <a:gs pos="3000">
                <a:srgbClr val="B05A16"/>
              </a:gs>
              <a:gs pos="30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40000"/>
                  <a:lumOff val="6000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A500965-AC5B-8146-BCD2-F1D125DFEA12}"/>
              </a:ext>
            </a:extLst>
          </p:cNvPr>
          <p:cNvSpPr/>
          <p:nvPr userDrawn="1"/>
        </p:nvSpPr>
        <p:spPr>
          <a:xfrm flipV="1">
            <a:off x="0" y="6624470"/>
            <a:ext cx="12192000" cy="45719"/>
          </a:xfrm>
          <a:prstGeom prst="rect">
            <a:avLst/>
          </a:prstGeom>
          <a:gradFill>
            <a:gsLst>
              <a:gs pos="3000">
                <a:srgbClr val="B05A16"/>
              </a:gs>
              <a:gs pos="30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088724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EE9361-1B25-3E4D-8F14-C40A68F59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0A7FC9D-CF7D-B444-BFB2-686E3B55D7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4D2ADAA-D87B-544F-8E08-45EEA69E0C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/>
              <a:t>2020. 8. 28.</a:t>
            </a:r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F302BF7-58FF-AC4C-9BAC-188C4E824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4A4C09A-97BD-BB48-9D38-30A899AC1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627455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D31B24-5897-D74D-AC6E-E4076A3C53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578FC8A-D33C-1243-884C-4E1EE40D91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A042B07-0B30-5B43-85D5-2F7BA92683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BBCC648-EA4F-CF4D-847A-3B4724B98C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/>
              <a:t>2020. 8. 28.</a:t>
            </a:r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614D836-56B2-9A4B-A0E5-E56E41C769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7AECA3E-C4C6-E248-9D89-7FC51EF1E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903338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1E660B-FF51-ED43-A303-45CE55679A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326D1B6-8344-9343-8A7C-84459B4B2F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AFF3A95-C386-3F41-8B6D-2596E40B9A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C247409-EBE1-D540-8ED3-1E1D0F4338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1FFD326-9E8A-604D-82EF-3328449A3D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460DE9B-8F28-F643-9F01-4CD8BF63DF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/>
              <a:t>2020. 8. 28.</a:t>
            </a:r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3C6E692-EB86-7C4C-8676-DCFBE5C0A1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2E16F07-ED7B-CC4C-AB09-33AB99D4B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630036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94485D-0343-FC46-9A7D-A62B48D6A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C9A4B9A-4017-3741-9829-8BA909D8CE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/>
              <a:t>2020. 8. 28.</a:t>
            </a:r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69AE44D-203C-0543-9AEC-11A4E92FA7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BC1BFB1-7826-6447-97B9-EEBAABB0E8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644461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3400FF4-E11C-D143-92BB-F7C97D8509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/>
              <a:t>2020. 8. 28.</a:t>
            </a:r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3C154CC-F887-7640-9238-9548984388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1C666C9-CDE7-4E4F-8BB6-76087060A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417843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232948-E924-544F-A971-B8D82C093D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9C876E6-693C-F646-BABE-5F0DCB6075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8731560-BA43-024C-8758-B7FA1284C8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7804CC8-5B52-0D4A-8914-4A0CC713DD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/>
              <a:t>2020. 8. 28.</a:t>
            </a:r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7832E4C-CC93-0247-8C5A-B7AE7285DA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C6D84FF-F7FC-3F41-9755-BA4957D2E0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001125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1262F7-8AE9-C74C-A6A1-B584008D38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678DB9A-A3FA-0640-B214-F98CF78878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1BAB901-5799-F74E-AC42-2DDBF9A4F5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0B3FDA9-AF6C-EE4E-8A2B-4E3EB57DAC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/>
              <a:t>2020. 8. 28.</a:t>
            </a:r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85FF613-D1D9-E34F-A130-4310AACABB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442FFA2-F93C-4C49-9CA8-CDE1C073D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930571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66C24E7-4B6E-D747-971D-AF787CAB60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B66FC31-A521-9241-BA89-FFB139EC3C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6848BB5-4F42-5D42-BAA9-C89AD71E41F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kumimoji="1" lang="en-US" altLang="ko-KR"/>
              <a:t>2020. 8. 28.</a:t>
            </a:r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1ACBE59-C9D6-D144-97BF-17DF6DFA2D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1D08B9-5F3D-864E-BC0B-F87F8DC040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9957B0-7186-3A41-9683-4408E569AF6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738672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E9A307-9213-DF47-9F91-8963C17C02A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ko-Kore-KR" dirty="0"/>
              <a:t>AD9910</a:t>
            </a:r>
            <a:endParaRPr kumimoji="1" lang="ko-Kore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3DB62E8-D6A6-3546-A06C-9D07F173DB8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ko-Kore-KR" dirty="0"/>
              <a:t>test </a:t>
            </a:r>
            <a:r>
              <a:rPr kumimoji="1" lang="en-US" altLang="ko-Kore-KR"/>
              <a:t>&amp; Verilog code</a:t>
            </a:r>
            <a:endParaRPr kumimoji="1" lang="ko-Kore-KR" altLang="en-US" dirty="0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9FCE610-493D-3041-BFFA-B731EA7A42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2020. 8. 28.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7870951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30BB91E-6527-4D9D-93E5-EAB96EE272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2020. 8. 28.</a:t>
            </a:r>
            <a:endParaRPr kumimoji="1" lang="ko-Kore-KR" altLang="en-US" dirty="0"/>
          </a:p>
        </p:txBody>
      </p:sp>
      <p:sp>
        <p:nvSpPr>
          <p:cNvPr id="7" name="화살표: 오각형 88">
            <a:extLst>
              <a:ext uri="{FF2B5EF4-FFF2-40B4-BE49-F238E27FC236}">
                <a16:creationId xmlns:a16="http://schemas.microsoft.com/office/drawing/2014/main" id="{DBFA5151-1F15-46E1-95E6-02F4ABA4B846}"/>
              </a:ext>
            </a:extLst>
          </p:cNvPr>
          <p:cNvSpPr/>
          <p:nvPr/>
        </p:nvSpPr>
        <p:spPr>
          <a:xfrm flipH="1">
            <a:off x="167207" y="1902659"/>
            <a:ext cx="1082674" cy="228600"/>
          </a:xfrm>
          <a:prstGeom prst="homePlate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ja_7</a:t>
            </a:r>
            <a:endParaRPr lang="ko-KR" altLang="en-US" sz="900" dirty="0"/>
          </a:p>
        </p:txBody>
      </p:sp>
      <p:sp>
        <p:nvSpPr>
          <p:cNvPr id="8" name="화살표: 오각형 89">
            <a:extLst>
              <a:ext uri="{FF2B5EF4-FFF2-40B4-BE49-F238E27FC236}">
                <a16:creationId xmlns:a16="http://schemas.microsoft.com/office/drawing/2014/main" id="{87F3EE6B-F7BE-4113-8CD4-C4B3DBAC5299}"/>
              </a:ext>
            </a:extLst>
          </p:cNvPr>
          <p:cNvSpPr/>
          <p:nvPr/>
        </p:nvSpPr>
        <p:spPr>
          <a:xfrm flipH="1">
            <a:off x="167207" y="2531309"/>
            <a:ext cx="1082674" cy="228600"/>
          </a:xfrm>
          <a:prstGeom prst="homePlate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ja_5</a:t>
            </a:r>
            <a:endParaRPr lang="ko-KR" altLang="en-US" sz="900" dirty="0"/>
          </a:p>
        </p:txBody>
      </p:sp>
      <p:sp>
        <p:nvSpPr>
          <p:cNvPr id="9" name="화살표: 오각형 91">
            <a:extLst>
              <a:ext uri="{FF2B5EF4-FFF2-40B4-BE49-F238E27FC236}">
                <a16:creationId xmlns:a16="http://schemas.microsoft.com/office/drawing/2014/main" id="{D0C2664F-56D3-4CBB-86EB-F4167ED672BF}"/>
              </a:ext>
            </a:extLst>
          </p:cNvPr>
          <p:cNvSpPr/>
          <p:nvPr/>
        </p:nvSpPr>
        <p:spPr>
          <a:xfrm flipH="1">
            <a:off x="167207" y="3159959"/>
            <a:ext cx="1082674" cy="228600"/>
          </a:xfrm>
          <a:prstGeom prst="homePlate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ja_3</a:t>
            </a:r>
            <a:endParaRPr lang="ko-KR" altLang="en-US" sz="900" dirty="0"/>
          </a:p>
        </p:txBody>
      </p:sp>
      <p:sp>
        <p:nvSpPr>
          <p:cNvPr id="10" name="화살표: 오각형 92">
            <a:extLst>
              <a:ext uri="{FF2B5EF4-FFF2-40B4-BE49-F238E27FC236}">
                <a16:creationId xmlns:a16="http://schemas.microsoft.com/office/drawing/2014/main" id="{6B314612-9DD4-4CC5-86D7-B07C8E074AAD}"/>
              </a:ext>
            </a:extLst>
          </p:cNvPr>
          <p:cNvSpPr/>
          <p:nvPr/>
        </p:nvSpPr>
        <p:spPr>
          <a:xfrm flipH="1">
            <a:off x="167207" y="3450204"/>
            <a:ext cx="1082674" cy="228600"/>
          </a:xfrm>
          <a:prstGeom prst="homePlate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ja_2</a:t>
            </a:r>
            <a:endParaRPr lang="ko-KR" altLang="en-US" sz="900" dirty="0"/>
          </a:p>
        </p:txBody>
      </p:sp>
      <p:sp>
        <p:nvSpPr>
          <p:cNvPr id="11" name="화살표: 오각형 93">
            <a:extLst>
              <a:ext uri="{FF2B5EF4-FFF2-40B4-BE49-F238E27FC236}">
                <a16:creationId xmlns:a16="http://schemas.microsoft.com/office/drawing/2014/main" id="{3DC147A6-4501-494E-86C2-B03F6218FDAA}"/>
              </a:ext>
            </a:extLst>
          </p:cNvPr>
          <p:cNvSpPr/>
          <p:nvPr/>
        </p:nvSpPr>
        <p:spPr>
          <a:xfrm flipH="1">
            <a:off x="167207" y="4069790"/>
            <a:ext cx="1082674" cy="228600"/>
          </a:xfrm>
          <a:prstGeom prst="homePlate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ja_0</a:t>
            </a:r>
            <a:endParaRPr lang="ko-KR" altLang="en-US" sz="900" dirty="0"/>
          </a:p>
        </p:txBody>
      </p:sp>
      <p:sp>
        <p:nvSpPr>
          <p:cNvPr id="12" name="육각형 11">
            <a:extLst>
              <a:ext uri="{FF2B5EF4-FFF2-40B4-BE49-F238E27FC236}">
                <a16:creationId xmlns:a16="http://schemas.microsoft.com/office/drawing/2014/main" id="{11D5EFB6-1DF8-41F6-AA67-CB735E64AC0C}"/>
              </a:ext>
            </a:extLst>
          </p:cNvPr>
          <p:cNvSpPr/>
          <p:nvPr/>
        </p:nvSpPr>
        <p:spPr>
          <a:xfrm>
            <a:off x="167207" y="2216984"/>
            <a:ext cx="1082674" cy="228600"/>
          </a:xfrm>
          <a:prstGeom prst="hexagon">
            <a:avLst>
              <a:gd name="adj" fmla="val 48611"/>
              <a:gd name="vf" fmla="val 115470"/>
            </a:avLst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ja_6</a:t>
            </a:r>
            <a:endParaRPr lang="ko-KR" altLang="en-US" sz="900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66BC9B9-56BE-448E-832C-78AB1C70D20B}"/>
              </a:ext>
            </a:extLst>
          </p:cNvPr>
          <p:cNvSpPr/>
          <p:nvPr/>
        </p:nvSpPr>
        <p:spPr>
          <a:xfrm>
            <a:off x="3161414" y="2212854"/>
            <a:ext cx="1466859" cy="2305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/>
              <a:t>io</a:t>
            </a:r>
            <a:r>
              <a:rPr lang="en-US" altLang="ko-KR" sz="900" dirty="0"/>
              <a:t>[0]</a:t>
            </a:r>
            <a:endParaRPr lang="ko-KR" altLang="en-US" sz="900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E44A9F4-DB5D-45DC-AC0E-597C25F1676B}"/>
              </a:ext>
            </a:extLst>
          </p:cNvPr>
          <p:cNvSpPr/>
          <p:nvPr/>
        </p:nvSpPr>
        <p:spPr>
          <a:xfrm>
            <a:off x="3161413" y="4383451"/>
            <a:ext cx="1466859" cy="2305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[2:0]DDS1_profile</a:t>
            </a:r>
            <a:endParaRPr lang="ko-KR" altLang="en-US" sz="900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ED4B16A-066A-4016-AC57-63418D5D59DB}"/>
              </a:ext>
            </a:extLst>
          </p:cNvPr>
          <p:cNvSpPr/>
          <p:nvPr/>
        </p:nvSpPr>
        <p:spPr>
          <a:xfrm>
            <a:off x="3161413" y="1900747"/>
            <a:ext cx="1466859" cy="2305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DDS1_ioupdate</a:t>
            </a:r>
            <a:endParaRPr lang="ko-KR" altLang="en-US" sz="900" dirty="0"/>
          </a:p>
        </p:txBody>
      </p:sp>
      <p:cxnSp>
        <p:nvCxnSpPr>
          <p:cNvPr id="18" name="연결선: 꺾임 113">
            <a:extLst>
              <a:ext uri="{FF2B5EF4-FFF2-40B4-BE49-F238E27FC236}">
                <a16:creationId xmlns:a16="http://schemas.microsoft.com/office/drawing/2014/main" id="{28774E86-104A-4B25-8389-3C46C21D0B48}"/>
              </a:ext>
            </a:extLst>
          </p:cNvPr>
          <p:cNvCxnSpPr>
            <a:cxnSpLocks/>
            <a:stCxn id="77" idx="1"/>
            <a:endCxn id="8" idx="1"/>
          </p:cNvCxnSpPr>
          <p:nvPr/>
        </p:nvCxnSpPr>
        <p:spPr>
          <a:xfrm rot="10800000">
            <a:off x="1249881" y="2645610"/>
            <a:ext cx="1911532" cy="80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연결선: 꺾임 117">
            <a:extLst>
              <a:ext uri="{FF2B5EF4-FFF2-40B4-BE49-F238E27FC236}">
                <a16:creationId xmlns:a16="http://schemas.microsoft.com/office/drawing/2014/main" id="{BA1D4DF3-9B5F-442E-BCD2-300E802C025D}"/>
              </a:ext>
            </a:extLst>
          </p:cNvPr>
          <p:cNvCxnSpPr>
            <a:cxnSpLocks/>
            <a:stCxn id="16" idx="1"/>
            <a:endCxn id="7" idx="1"/>
          </p:cNvCxnSpPr>
          <p:nvPr/>
        </p:nvCxnSpPr>
        <p:spPr>
          <a:xfrm rot="10800000" flipV="1">
            <a:off x="1249881" y="2016003"/>
            <a:ext cx="1911532" cy="95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연결선: 꺾임 126">
            <a:extLst>
              <a:ext uri="{FF2B5EF4-FFF2-40B4-BE49-F238E27FC236}">
                <a16:creationId xmlns:a16="http://schemas.microsoft.com/office/drawing/2014/main" id="{5D4A45CE-3967-4526-B6F3-5CC48B579AE5}"/>
              </a:ext>
            </a:extLst>
          </p:cNvPr>
          <p:cNvCxnSpPr>
            <a:cxnSpLocks/>
            <a:stCxn id="76" idx="1"/>
            <a:endCxn id="9" idx="1"/>
          </p:cNvCxnSpPr>
          <p:nvPr/>
        </p:nvCxnSpPr>
        <p:spPr>
          <a:xfrm rot="10800000">
            <a:off x="1249881" y="3274259"/>
            <a:ext cx="1911532" cy="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연결선: 꺾임 129">
            <a:extLst>
              <a:ext uri="{FF2B5EF4-FFF2-40B4-BE49-F238E27FC236}">
                <a16:creationId xmlns:a16="http://schemas.microsoft.com/office/drawing/2014/main" id="{706EFEFC-675E-44BB-AE65-41059EBBF6D0}"/>
              </a:ext>
            </a:extLst>
          </p:cNvPr>
          <p:cNvCxnSpPr>
            <a:cxnSpLocks/>
            <a:stCxn id="14" idx="1"/>
            <a:endCxn id="24" idx="1"/>
          </p:cNvCxnSpPr>
          <p:nvPr/>
        </p:nvCxnSpPr>
        <p:spPr>
          <a:xfrm rot="10800000" flipV="1">
            <a:off x="1249881" y="4498706"/>
            <a:ext cx="1911532" cy="63377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연결선: 꺾임 132">
            <a:extLst>
              <a:ext uri="{FF2B5EF4-FFF2-40B4-BE49-F238E27FC236}">
                <a16:creationId xmlns:a16="http://schemas.microsoft.com/office/drawing/2014/main" id="{B3CE711C-FBE0-48E5-A8FD-69D900D2EDBC}"/>
              </a:ext>
            </a:extLst>
          </p:cNvPr>
          <p:cNvCxnSpPr>
            <a:cxnSpLocks/>
            <a:stCxn id="14" idx="1"/>
            <a:endCxn id="60" idx="1"/>
          </p:cNvCxnSpPr>
          <p:nvPr/>
        </p:nvCxnSpPr>
        <p:spPr>
          <a:xfrm rot="10800000" flipV="1">
            <a:off x="1249483" y="4498706"/>
            <a:ext cx="1911930" cy="32236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화살표: 오각형 88">
            <a:extLst>
              <a:ext uri="{FF2B5EF4-FFF2-40B4-BE49-F238E27FC236}">
                <a16:creationId xmlns:a16="http://schemas.microsoft.com/office/drawing/2014/main" id="{734FB249-747F-4501-964C-CB2CE737B24C}"/>
              </a:ext>
            </a:extLst>
          </p:cNvPr>
          <p:cNvSpPr/>
          <p:nvPr/>
        </p:nvSpPr>
        <p:spPr>
          <a:xfrm flipH="1">
            <a:off x="167207" y="5018178"/>
            <a:ext cx="1082674" cy="228600"/>
          </a:xfrm>
          <a:prstGeom prst="homePlate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jb_5</a:t>
            </a:r>
            <a:endParaRPr lang="ko-KR" altLang="en-US" sz="900" dirty="0"/>
          </a:p>
        </p:txBody>
      </p:sp>
      <p:sp>
        <p:nvSpPr>
          <p:cNvPr id="25" name="화살표: 오각형 89">
            <a:extLst>
              <a:ext uri="{FF2B5EF4-FFF2-40B4-BE49-F238E27FC236}">
                <a16:creationId xmlns:a16="http://schemas.microsoft.com/office/drawing/2014/main" id="{401E4284-131D-418E-8709-21449E9E788C}"/>
              </a:ext>
            </a:extLst>
          </p:cNvPr>
          <p:cNvSpPr/>
          <p:nvPr/>
        </p:nvSpPr>
        <p:spPr>
          <a:xfrm flipH="1">
            <a:off x="167207" y="4383637"/>
            <a:ext cx="1082674" cy="228600"/>
          </a:xfrm>
          <a:prstGeom prst="homePlate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jb_7</a:t>
            </a:r>
            <a:endParaRPr lang="ko-KR" altLang="en-US" sz="900" dirty="0"/>
          </a:p>
        </p:txBody>
      </p:sp>
      <p:sp>
        <p:nvSpPr>
          <p:cNvPr id="26" name="화살표: 오각형 92">
            <a:extLst>
              <a:ext uri="{FF2B5EF4-FFF2-40B4-BE49-F238E27FC236}">
                <a16:creationId xmlns:a16="http://schemas.microsoft.com/office/drawing/2014/main" id="{6062077B-0660-4F3C-ABAF-46A3EBD41B3D}"/>
              </a:ext>
            </a:extLst>
          </p:cNvPr>
          <p:cNvSpPr/>
          <p:nvPr/>
        </p:nvSpPr>
        <p:spPr>
          <a:xfrm flipH="1">
            <a:off x="167207" y="5335096"/>
            <a:ext cx="1082674" cy="228600"/>
          </a:xfrm>
          <a:prstGeom prst="homePlate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jb_4</a:t>
            </a:r>
            <a:endParaRPr lang="ko-KR" altLang="en-US" sz="900" dirty="0"/>
          </a:p>
        </p:txBody>
      </p:sp>
      <p:sp>
        <p:nvSpPr>
          <p:cNvPr id="27" name="화살표: 오각형 93">
            <a:extLst>
              <a:ext uri="{FF2B5EF4-FFF2-40B4-BE49-F238E27FC236}">
                <a16:creationId xmlns:a16="http://schemas.microsoft.com/office/drawing/2014/main" id="{9E5968D6-4478-4568-B86E-D01F6E6F8243}"/>
              </a:ext>
            </a:extLst>
          </p:cNvPr>
          <p:cNvSpPr/>
          <p:nvPr/>
        </p:nvSpPr>
        <p:spPr>
          <a:xfrm flipH="1">
            <a:off x="167207" y="5963746"/>
            <a:ext cx="1082674" cy="228600"/>
          </a:xfrm>
          <a:prstGeom prst="homePlate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jb_2</a:t>
            </a:r>
            <a:endParaRPr lang="ko-KR" altLang="en-US" sz="900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E08C291-283C-48F6-A264-F50810C84C19}"/>
              </a:ext>
            </a:extLst>
          </p:cNvPr>
          <p:cNvSpPr/>
          <p:nvPr/>
        </p:nvSpPr>
        <p:spPr>
          <a:xfrm>
            <a:off x="3161413" y="5334462"/>
            <a:ext cx="1466859" cy="2305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[2:0]DDS2_profile</a:t>
            </a:r>
            <a:endParaRPr lang="ko-KR" altLang="en-US" sz="900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EEAF4FE9-D0B3-43BF-8DBC-B5D694A1F402}"/>
              </a:ext>
            </a:extLst>
          </p:cNvPr>
          <p:cNvSpPr/>
          <p:nvPr/>
        </p:nvSpPr>
        <p:spPr>
          <a:xfrm>
            <a:off x="3161413" y="3452845"/>
            <a:ext cx="1466859" cy="2305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DDS2_ioupdate</a:t>
            </a:r>
            <a:endParaRPr lang="ko-KR" altLang="en-US" sz="900" dirty="0"/>
          </a:p>
        </p:txBody>
      </p:sp>
      <p:cxnSp>
        <p:nvCxnSpPr>
          <p:cNvPr id="32" name="연결선: 꺾임 113">
            <a:extLst>
              <a:ext uri="{FF2B5EF4-FFF2-40B4-BE49-F238E27FC236}">
                <a16:creationId xmlns:a16="http://schemas.microsoft.com/office/drawing/2014/main" id="{E9A4B2A9-44FB-4F67-B15B-B833EF70B011}"/>
              </a:ext>
            </a:extLst>
          </p:cNvPr>
          <p:cNvCxnSpPr>
            <a:cxnSpLocks/>
            <a:stCxn id="75" idx="1"/>
            <a:endCxn id="11" idx="1"/>
          </p:cNvCxnSpPr>
          <p:nvPr/>
        </p:nvCxnSpPr>
        <p:spPr>
          <a:xfrm rot="10800000" flipV="1">
            <a:off x="1249881" y="4184052"/>
            <a:ext cx="1911532" cy="3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연결선: 꺾임 117">
            <a:extLst>
              <a:ext uri="{FF2B5EF4-FFF2-40B4-BE49-F238E27FC236}">
                <a16:creationId xmlns:a16="http://schemas.microsoft.com/office/drawing/2014/main" id="{AB903CDF-6E67-47D1-8FB4-434B57D594E3}"/>
              </a:ext>
            </a:extLst>
          </p:cNvPr>
          <p:cNvCxnSpPr>
            <a:cxnSpLocks/>
            <a:stCxn id="30" idx="1"/>
            <a:endCxn id="10" idx="1"/>
          </p:cNvCxnSpPr>
          <p:nvPr/>
        </p:nvCxnSpPr>
        <p:spPr>
          <a:xfrm rot="10800000">
            <a:off x="1249881" y="3564505"/>
            <a:ext cx="1911532" cy="359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연결선: 꺾임 129">
            <a:extLst>
              <a:ext uri="{FF2B5EF4-FFF2-40B4-BE49-F238E27FC236}">
                <a16:creationId xmlns:a16="http://schemas.microsoft.com/office/drawing/2014/main" id="{F65B2762-2D45-4AAD-B76C-11A23D7FFF84}"/>
              </a:ext>
            </a:extLst>
          </p:cNvPr>
          <p:cNvCxnSpPr>
            <a:cxnSpLocks/>
            <a:stCxn id="28" idx="1"/>
            <a:endCxn id="26" idx="1"/>
          </p:cNvCxnSpPr>
          <p:nvPr/>
        </p:nvCxnSpPr>
        <p:spPr>
          <a:xfrm rot="10800000">
            <a:off x="1249881" y="5449396"/>
            <a:ext cx="1911532" cy="32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연결선: 꺾임 132">
            <a:extLst>
              <a:ext uri="{FF2B5EF4-FFF2-40B4-BE49-F238E27FC236}">
                <a16:creationId xmlns:a16="http://schemas.microsoft.com/office/drawing/2014/main" id="{0E1A3CC8-AF1C-4C51-BAE4-CB8678C00773}"/>
              </a:ext>
            </a:extLst>
          </p:cNvPr>
          <p:cNvCxnSpPr>
            <a:cxnSpLocks/>
            <a:stCxn id="28" idx="1"/>
          </p:cNvCxnSpPr>
          <p:nvPr/>
        </p:nvCxnSpPr>
        <p:spPr>
          <a:xfrm rot="10800000" flipV="1">
            <a:off x="1249883" y="5449718"/>
            <a:ext cx="1911530" cy="31400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연결선: 꺾임 129">
            <a:extLst>
              <a:ext uri="{FF2B5EF4-FFF2-40B4-BE49-F238E27FC236}">
                <a16:creationId xmlns:a16="http://schemas.microsoft.com/office/drawing/2014/main" id="{75554CE9-894F-4293-96C5-53134DAA40DC}"/>
              </a:ext>
            </a:extLst>
          </p:cNvPr>
          <p:cNvCxnSpPr>
            <a:cxnSpLocks/>
            <a:stCxn id="14" idx="1"/>
            <a:endCxn id="25" idx="1"/>
          </p:cNvCxnSpPr>
          <p:nvPr/>
        </p:nvCxnSpPr>
        <p:spPr>
          <a:xfrm rot="10800000">
            <a:off x="1249881" y="4497937"/>
            <a:ext cx="1911532" cy="77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연결선: 꺾임 132">
            <a:extLst>
              <a:ext uri="{FF2B5EF4-FFF2-40B4-BE49-F238E27FC236}">
                <a16:creationId xmlns:a16="http://schemas.microsoft.com/office/drawing/2014/main" id="{261E45E3-1388-4E9D-AAF8-166744550852}"/>
              </a:ext>
            </a:extLst>
          </p:cNvPr>
          <p:cNvCxnSpPr>
            <a:cxnSpLocks/>
            <a:stCxn id="28" idx="1"/>
            <a:endCxn id="27" idx="1"/>
          </p:cNvCxnSpPr>
          <p:nvPr/>
        </p:nvCxnSpPr>
        <p:spPr>
          <a:xfrm rot="10800000" flipV="1">
            <a:off x="1249881" y="5449718"/>
            <a:ext cx="1911532" cy="62832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화살표: 오각형 88">
            <a:extLst>
              <a:ext uri="{FF2B5EF4-FFF2-40B4-BE49-F238E27FC236}">
                <a16:creationId xmlns:a16="http://schemas.microsoft.com/office/drawing/2014/main" id="{74A90A0D-E461-40D3-80C5-7F7F64B811EF}"/>
              </a:ext>
            </a:extLst>
          </p:cNvPr>
          <p:cNvSpPr/>
          <p:nvPr/>
        </p:nvSpPr>
        <p:spPr>
          <a:xfrm flipH="1">
            <a:off x="167207" y="5652014"/>
            <a:ext cx="1082674" cy="228600"/>
          </a:xfrm>
          <a:prstGeom prst="homePlate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jb_3</a:t>
            </a:r>
            <a:endParaRPr lang="ko-KR" altLang="en-US" sz="900" dirty="0"/>
          </a:p>
        </p:txBody>
      </p:sp>
      <p:sp>
        <p:nvSpPr>
          <p:cNvPr id="39" name="화살표: 오각형 28">
            <a:extLst>
              <a:ext uri="{FF2B5EF4-FFF2-40B4-BE49-F238E27FC236}">
                <a16:creationId xmlns:a16="http://schemas.microsoft.com/office/drawing/2014/main" id="{493E4091-57F2-47E7-8FD2-9A5446EF04B1}"/>
              </a:ext>
            </a:extLst>
          </p:cNvPr>
          <p:cNvSpPr/>
          <p:nvPr/>
        </p:nvSpPr>
        <p:spPr>
          <a:xfrm flipH="1">
            <a:off x="6275601" y="1832051"/>
            <a:ext cx="1082674" cy="228600"/>
          </a:xfrm>
          <a:prstGeom prst="homePlate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jc_7</a:t>
            </a:r>
            <a:endParaRPr lang="ko-KR" altLang="en-US" sz="900" dirty="0"/>
          </a:p>
        </p:txBody>
      </p:sp>
      <p:sp>
        <p:nvSpPr>
          <p:cNvPr id="40" name="화살표: 오각형 29">
            <a:extLst>
              <a:ext uri="{FF2B5EF4-FFF2-40B4-BE49-F238E27FC236}">
                <a16:creationId xmlns:a16="http://schemas.microsoft.com/office/drawing/2014/main" id="{0D83FCD7-F834-4AC8-A093-B690875C5266}"/>
              </a:ext>
            </a:extLst>
          </p:cNvPr>
          <p:cNvSpPr/>
          <p:nvPr/>
        </p:nvSpPr>
        <p:spPr>
          <a:xfrm flipH="1">
            <a:off x="6275601" y="2146376"/>
            <a:ext cx="1082674" cy="228600"/>
          </a:xfrm>
          <a:prstGeom prst="homePlate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jc_6</a:t>
            </a:r>
            <a:endParaRPr lang="ko-KR" altLang="en-US" sz="900" dirty="0"/>
          </a:p>
        </p:txBody>
      </p:sp>
      <p:sp>
        <p:nvSpPr>
          <p:cNvPr id="41" name="화살표: 오각형 30">
            <a:extLst>
              <a:ext uri="{FF2B5EF4-FFF2-40B4-BE49-F238E27FC236}">
                <a16:creationId xmlns:a16="http://schemas.microsoft.com/office/drawing/2014/main" id="{3F1D2C32-B1AF-4A57-8556-DB3CCA4CF22F}"/>
              </a:ext>
            </a:extLst>
          </p:cNvPr>
          <p:cNvSpPr/>
          <p:nvPr/>
        </p:nvSpPr>
        <p:spPr>
          <a:xfrm flipH="1">
            <a:off x="6275601" y="2460701"/>
            <a:ext cx="1082674" cy="228600"/>
          </a:xfrm>
          <a:prstGeom prst="homePlate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jc_5</a:t>
            </a:r>
            <a:endParaRPr lang="ko-KR" altLang="en-US" sz="900" dirty="0"/>
          </a:p>
        </p:txBody>
      </p:sp>
      <p:sp>
        <p:nvSpPr>
          <p:cNvPr id="42" name="화살표: 오각형 31">
            <a:extLst>
              <a:ext uri="{FF2B5EF4-FFF2-40B4-BE49-F238E27FC236}">
                <a16:creationId xmlns:a16="http://schemas.microsoft.com/office/drawing/2014/main" id="{62A8D87A-4680-41F0-AC57-3D51C40A75A1}"/>
              </a:ext>
            </a:extLst>
          </p:cNvPr>
          <p:cNvSpPr/>
          <p:nvPr/>
        </p:nvSpPr>
        <p:spPr>
          <a:xfrm flipH="1">
            <a:off x="6275601" y="2775026"/>
            <a:ext cx="1082674" cy="228600"/>
          </a:xfrm>
          <a:prstGeom prst="homePlate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jc_4</a:t>
            </a:r>
            <a:endParaRPr lang="ko-KR" altLang="en-US" sz="900" dirty="0"/>
          </a:p>
        </p:txBody>
      </p:sp>
      <p:sp>
        <p:nvSpPr>
          <p:cNvPr id="43" name="화살표: 오각형 32">
            <a:extLst>
              <a:ext uri="{FF2B5EF4-FFF2-40B4-BE49-F238E27FC236}">
                <a16:creationId xmlns:a16="http://schemas.microsoft.com/office/drawing/2014/main" id="{7A34A9E8-6056-439C-BD8C-ECAF68E76A78}"/>
              </a:ext>
            </a:extLst>
          </p:cNvPr>
          <p:cNvSpPr/>
          <p:nvPr/>
        </p:nvSpPr>
        <p:spPr>
          <a:xfrm flipH="1">
            <a:off x="6275601" y="3089351"/>
            <a:ext cx="1082674" cy="228600"/>
          </a:xfrm>
          <a:prstGeom prst="homePlate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jc_3</a:t>
            </a:r>
            <a:endParaRPr lang="ko-KR" altLang="en-US" sz="900" dirty="0"/>
          </a:p>
        </p:txBody>
      </p:sp>
      <p:sp>
        <p:nvSpPr>
          <p:cNvPr id="44" name="화살표: 오각형 33">
            <a:extLst>
              <a:ext uri="{FF2B5EF4-FFF2-40B4-BE49-F238E27FC236}">
                <a16:creationId xmlns:a16="http://schemas.microsoft.com/office/drawing/2014/main" id="{DEFCD3BC-DC13-4E18-9ED3-5BD63738DD8D}"/>
              </a:ext>
            </a:extLst>
          </p:cNvPr>
          <p:cNvSpPr/>
          <p:nvPr/>
        </p:nvSpPr>
        <p:spPr>
          <a:xfrm flipH="1">
            <a:off x="6275601" y="3403676"/>
            <a:ext cx="1082674" cy="228600"/>
          </a:xfrm>
          <a:prstGeom prst="homePlate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jc_2</a:t>
            </a:r>
            <a:endParaRPr lang="ko-KR" altLang="en-US" sz="900" dirty="0"/>
          </a:p>
        </p:txBody>
      </p:sp>
      <p:sp>
        <p:nvSpPr>
          <p:cNvPr id="45" name="화살표: 오각형 34">
            <a:extLst>
              <a:ext uri="{FF2B5EF4-FFF2-40B4-BE49-F238E27FC236}">
                <a16:creationId xmlns:a16="http://schemas.microsoft.com/office/drawing/2014/main" id="{0B7BF42A-2216-43C1-A2EB-AA0F5C5B4CE7}"/>
              </a:ext>
            </a:extLst>
          </p:cNvPr>
          <p:cNvSpPr/>
          <p:nvPr/>
        </p:nvSpPr>
        <p:spPr>
          <a:xfrm flipH="1">
            <a:off x="6275601" y="3718001"/>
            <a:ext cx="1082674" cy="228600"/>
          </a:xfrm>
          <a:prstGeom prst="homePlate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jc_1</a:t>
            </a:r>
            <a:endParaRPr lang="ko-KR" altLang="en-US" sz="900" dirty="0"/>
          </a:p>
        </p:txBody>
      </p:sp>
      <p:sp>
        <p:nvSpPr>
          <p:cNvPr id="46" name="화살표: 오각형 35">
            <a:extLst>
              <a:ext uri="{FF2B5EF4-FFF2-40B4-BE49-F238E27FC236}">
                <a16:creationId xmlns:a16="http://schemas.microsoft.com/office/drawing/2014/main" id="{742658EE-2554-4919-A9D9-DFA6522FBAAA}"/>
              </a:ext>
            </a:extLst>
          </p:cNvPr>
          <p:cNvSpPr/>
          <p:nvPr/>
        </p:nvSpPr>
        <p:spPr>
          <a:xfrm flipH="1">
            <a:off x="6275601" y="4032326"/>
            <a:ext cx="1082674" cy="228600"/>
          </a:xfrm>
          <a:prstGeom prst="homePlate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jc_0</a:t>
            </a:r>
            <a:endParaRPr lang="ko-KR" altLang="en-US" sz="900" dirty="0"/>
          </a:p>
        </p:txBody>
      </p:sp>
      <p:sp>
        <p:nvSpPr>
          <p:cNvPr id="47" name="화살표: 오각형 28">
            <a:extLst>
              <a:ext uri="{FF2B5EF4-FFF2-40B4-BE49-F238E27FC236}">
                <a16:creationId xmlns:a16="http://schemas.microsoft.com/office/drawing/2014/main" id="{173E3832-87FA-4AD5-BF32-DF010906DE41}"/>
              </a:ext>
            </a:extLst>
          </p:cNvPr>
          <p:cNvSpPr/>
          <p:nvPr/>
        </p:nvSpPr>
        <p:spPr>
          <a:xfrm flipH="1">
            <a:off x="6275599" y="4343895"/>
            <a:ext cx="1082674" cy="228600"/>
          </a:xfrm>
          <a:prstGeom prst="homePlate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jd_7</a:t>
            </a:r>
            <a:endParaRPr lang="ko-KR" altLang="en-US" sz="900" dirty="0"/>
          </a:p>
        </p:txBody>
      </p:sp>
      <p:sp>
        <p:nvSpPr>
          <p:cNvPr id="48" name="화살표: 오각형 29">
            <a:extLst>
              <a:ext uri="{FF2B5EF4-FFF2-40B4-BE49-F238E27FC236}">
                <a16:creationId xmlns:a16="http://schemas.microsoft.com/office/drawing/2014/main" id="{D4455539-B52A-48CA-8BCD-7023F5425128}"/>
              </a:ext>
            </a:extLst>
          </p:cNvPr>
          <p:cNvSpPr/>
          <p:nvPr/>
        </p:nvSpPr>
        <p:spPr>
          <a:xfrm flipH="1">
            <a:off x="6275599" y="4658220"/>
            <a:ext cx="1082674" cy="228600"/>
          </a:xfrm>
          <a:prstGeom prst="homePlate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jd_6</a:t>
            </a:r>
            <a:endParaRPr lang="ko-KR" altLang="en-US" sz="900" dirty="0"/>
          </a:p>
        </p:txBody>
      </p:sp>
      <p:sp>
        <p:nvSpPr>
          <p:cNvPr id="49" name="화살표: 오각형 30">
            <a:extLst>
              <a:ext uri="{FF2B5EF4-FFF2-40B4-BE49-F238E27FC236}">
                <a16:creationId xmlns:a16="http://schemas.microsoft.com/office/drawing/2014/main" id="{7E916366-D41C-4437-8C9D-671A6B0182AD}"/>
              </a:ext>
            </a:extLst>
          </p:cNvPr>
          <p:cNvSpPr/>
          <p:nvPr/>
        </p:nvSpPr>
        <p:spPr>
          <a:xfrm flipH="1">
            <a:off x="6275599" y="4972545"/>
            <a:ext cx="1082674" cy="228600"/>
          </a:xfrm>
          <a:prstGeom prst="homePlate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jd_5</a:t>
            </a:r>
            <a:endParaRPr lang="ko-KR" altLang="en-US" sz="900" dirty="0"/>
          </a:p>
        </p:txBody>
      </p:sp>
      <p:sp>
        <p:nvSpPr>
          <p:cNvPr id="50" name="화살표: 오각형 31">
            <a:extLst>
              <a:ext uri="{FF2B5EF4-FFF2-40B4-BE49-F238E27FC236}">
                <a16:creationId xmlns:a16="http://schemas.microsoft.com/office/drawing/2014/main" id="{6F655F17-8D6A-479B-B002-B969C7808636}"/>
              </a:ext>
            </a:extLst>
          </p:cNvPr>
          <p:cNvSpPr/>
          <p:nvPr/>
        </p:nvSpPr>
        <p:spPr>
          <a:xfrm flipH="1">
            <a:off x="6275599" y="5286870"/>
            <a:ext cx="1082674" cy="228600"/>
          </a:xfrm>
          <a:prstGeom prst="homePlate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jd_4</a:t>
            </a:r>
            <a:endParaRPr lang="ko-KR" altLang="en-US" sz="900" dirty="0"/>
          </a:p>
        </p:txBody>
      </p:sp>
      <p:sp>
        <p:nvSpPr>
          <p:cNvPr id="51" name="화살표: 오각형 32">
            <a:extLst>
              <a:ext uri="{FF2B5EF4-FFF2-40B4-BE49-F238E27FC236}">
                <a16:creationId xmlns:a16="http://schemas.microsoft.com/office/drawing/2014/main" id="{F44DB242-E23C-4E0D-B050-B666861AFFF4}"/>
              </a:ext>
            </a:extLst>
          </p:cNvPr>
          <p:cNvSpPr/>
          <p:nvPr/>
        </p:nvSpPr>
        <p:spPr>
          <a:xfrm flipH="1">
            <a:off x="6275599" y="5601195"/>
            <a:ext cx="1082674" cy="228600"/>
          </a:xfrm>
          <a:prstGeom prst="homePlate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jd_3</a:t>
            </a:r>
            <a:endParaRPr lang="ko-KR" altLang="en-US" sz="900" dirty="0"/>
          </a:p>
        </p:txBody>
      </p:sp>
      <p:sp>
        <p:nvSpPr>
          <p:cNvPr id="52" name="화살표: 오각형 33">
            <a:extLst>
              <a:ext uri="{FF2B5EF4-FFF2-40B4-BE49-F238E27FC236}">
                <a16:creationId xmlns:a16="http://schemas.microsoft.com/office/drawing/2014/main" id="{C1776210-84A2-4CBC-B934-92327350D77E}"/>
              </a:ext>
            </a:extLst>
          </p:cNvPr>
          <p:cNvSpPr/>
          <p:nvPr/>
        </p:nvSpPr>
        <p:spPr>
          <a:xfrm flipH="1">
            <a:off x="6275599" y="5915520"/>
            <a:ext cx="1082674" cy="228600"/>
          </a:xfrm>
          <a:prstGeom prst="homePlate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jd_2</a:t>
            </a:r>
            <a:endParaRPr lang="ko-KR" altLang="en-US" sz="900" dirty="0"/>
          </a:p>
        </p:txBody>
      </p:sp>
      <p:sp>
        <p:nvSpPr>
          <p:cNvPr id="53" name="화살표: 오각형 34">
            <a:extLst>
              <a:ext uri="{FF2B5EF4-FFF2-40B4-BE49-F238E27FC236}">
                <a16:creationId xmlns:a16="http://schemas.microsoft.com/office/drawing/2014/main" id="{F6988CE2-DAEF-4031-B3AD-070D392736AE}"/>
              </a:ext>
            </a:extLst>
          </p:cNvPr>
          <p:cNvSpPr/>
          <p:nvPr/>
        </p:nvSpPr>
        <p:spPr>
          <a:xfrm flipH="1">
            <a:off x="6275599" y="6229845"/>
            <a:ext cx="1082674" cy="228600"/>
          </a:xfrm>
          <a:prstGeom prst="homePlate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jd_1</a:t>
            </a:r>
            <a:endParaRPr lang="ko-KR" altLang="en-US" sz="900" dirty="0"/>
          </a:p>
        </p:txBody>
      </p:sp>
      <p:sp>
        <p:nvSpPr>
          <p:cNvPr id="54" name="화살표: 오각형 35">
            <a:extLst>
              <a:ext uri="{FF2B5EF4-FFF2-40B4-BE49-F238E27FC236}">
                <a16:creationId xmlns:a16="http://schemas.microsoft.com/office/drawing/2014/main" id="{FE1D7C52-0436-4A9E-BB34-4EB0334DC088}"/>
              </a:ext>
            </a:extLst>
          </p:cNvPr>
          <p:cNvSpPr/>
          <p:nvPr/>
        </p:nvSpPr>
        <p:spPr>
          <a:xfrm flipH="1">
            <a:off x="7502419" y="6229845"/>
            <a:ext cx="1082674" cy="228600"/>
          </a:xfrm>
          <a:prstGeom prst="homePlate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jd_0</a:t>
            </a:r>
            <a:endParaRPr lang="ko-KR" altLang="en-US" sz="900" dirty="0"/>
          </a:p>
        </p:txBody>
      </p:sp>
      <p:sp>
        <p:nvSpPr>
          <p:cNvPr id="55" name="화살표: 오각형 90">
            <a:extLst>
              <a:ext uri="{FF2B5EF4-FFF2-40B4-BE49-F238E27FC236}">
                <a16:creationId xmlns:a16="http://schemas.microsoft.com/office/drawing/2014/main" id="{74FE526E-5C65-4F78-A12E-7FD0EF93140B}"/>
              </a:ext>
            </a:extLst>
          </p:cNvPr>
          <p:cNvSpPr/>
          <p:nvPr/>
        </p:nvSpPr>
        <p:spPr>
          <a:xfrm flipH="1">
            <a:off x="6275599" y="1200226"/>
            <a:ext cx="1082674" cy="228600"/>
          </a:xfrm>
          <a:prstGeom prst="homePlate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jb_1</a:t>
            </a:r>
            <a:endParaRPr lang="ko-KR" altLang="en-US" sz="900" dirty="0"/>
          </a:p>
        </p:txBody>
      </p:sp>
      <p:sp>
        <p:nvSpPr>
          <p:cNvPr id="56" name="화살표: 오각형 91">
            <a:extLst>
              <a:ext uri="{FF2B5EF4-FFF2-40B4-BE49-F238E27FC236}">
                <a16:creationId xmlns:a16="http://schemas.microsoft.com/office/drawing/2014/main" id="{C977652D-BC2A-401A-828C-70C894976239}"/>
              </a:ext>
            </a:extLst>
          </p:cNvPr>
          <p:cNvSpPr/>
          <p:nvPr/>
        </p:nvSpPr>
        <p:spPr>
          <a:xfrm flipH="1">
            <a:off x="6275599" y="1514551"/>
            <a:ext cx="1082674" cy="228600"/>
          </a:xfrm>
          <a:prstGeom prst="homePlate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jb_0</a:t>
            </a:r>
            <a:endParaRPr lang="ko-KR" altLang="en-US" sz="900" dirty="0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057DFF71-EA02-46B6-B712-976CB6457079}"/>
              </a:ext>
            </a:extLst>
          </p:cNvPr>
          <p:cNvSpPr/>
          <p:nvPr/>
        </p:nvSpPr>
        <p:spPr>
          <a:xfrm>
            <a:off x="7358272" y="1166298"/>
            <a:ext cx="612781" cy="2305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00" dirty="0">
                <a:solidFill>
                  <a:schemeClr val="tx1"/>
                </a:solidFill>
              </a:rPr>
              <a:t>F[1]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B0D72A2D-A840-4F6C-A7BB-8D65F5CB26A3}"/>
              </a:ext>
            </a:extLst>
          </p:cNvPr>
          <p:cNvSpPr/>
          <p:nvPr/>
        </p:nvSpPr>
        <p:spPr>
          <a:xfrm>
            <a:off x="7358272" y="1487753"/>
            <a:ext cx="612781" cy="2305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00" dirty="0">
                <a:solidFill>
                  <a:schemeClr val="tx1"/>
                </a:solidFill>
              </a:rPr>
              <a:t>F[0]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35A8E2B7-58C5-48E6-B747-52B43EB321E2}"/>
              </a:ext>
            </a:extLst>
          </p:cNvPr>
          <p:cNvSpPr/>
          <p:nvPr/>
        </p:nvSpPr>
        <p:spPr>
          <a:xfrm>
            <a:off x="9269806" y="3401764"/>
            <a:ext cx="1596823" cy="2305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[17:0] </a:t>
            </a:r>
            <a:r>
              <a:rPr lang="en-US" altLang="ko-KR" sz="900" dirty="0" err="1"/>
              <a:t>parallel_out</a:t>
            </a:r>
            <a:endParaRPr lang="ko-KR" altLang="en-US" sz="900" dirty="0"/>
          </a:p>
        </p:txBody>
      </p:sp>
      <p:sp>
        <p:nvSpPr>
          <p:cNvPr id="60" name="화살표: 오각형 88">
            <a:extLst>
              <a:ext uri="{FF2B5EF4-FFF2-40B4-BE49-F238E27FC236}">
                <a16:creationId xmlns:a16="http://schemas.microsoft.com/office/drawing/2014/main" id="{3629DEAC-DEBC-404D-A7CB-9254D4843F2B}"/>
              </a:ext>
            </a:extLst>
          </p:cNvPr>
          <p:cNvSpPr/>
          <p:nvPr/>
        </p:nvSpPr>
        <p:spPr>
          <a:xfrm flipH="1">
            <a:off x="166809" y="4706768"/>
            <a:ext cx="1082674" cy="228600"/>
          </a:xfrm>
          <a:prstGeom prst="homePlate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jb_6</a:t>
            </a:r>
            <a:endParaRPr lang="ko-KR" altLang="en-US" sz="900" dirty="0"/>
          </a:p>
        </p:txBody>
      </p:sp>
      <p:cxnSp>
        <p:nvCxnSpPr>
          <p:cNvPr id="61" name="꺾인 연결선 192">
            <a:extLst>
              <a:ext uri="{FF2B5EF4-FFF2-40B4-BE49-F238E27FC236}">
                <a16:creationId xmlns:a16="http://schemas.microsoft.com/office/drawing/2014/main" id="{3F553DA6-A48D-44B6-B0BD-E144AE37946A}"/>
              </a:ext>
            </a:extLst>
          </p:cNvPr>
          <p:cNvCxnSpPr>
            <a:cxnSpLocks/>
            <a:stCxn id="67" idx="0"/>
            <a:endCxn id="13" idx="3"/>
          </p:cNvCxnSpPr>
          <p:nvPr/>
        </p:nvCxnSpPr>
        <p:spPr>
          <a:xfrm rot="10800000">
            <a:off x="4628274" y="2328111"/>
            <a:ext cx="645741" cy="8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꺾인 연결선 192">
            <a:extLst>
              <a:ext uri="{FF2B5EF4-FFF2-40B4-BE49-F238E27FC236}">
                <a16:creationId xmlns:a16="http://schemas.microsoft.com/office/drawing/2014/main" id="{593F6060-D069-4D04-8825-1791FE876E49}"/>
              </a:ext>
            </a:extLst>
          </p:cNvPr>
          <p:cNvCxnSpPr>
            <a:cxnSpLocks/>
            <a:endCxn id="67" idx="5"/>
          </p:cNvCxnSpPr>
          <p:nvPr/>
        </p:nvCxnSpPr>
        <p:spPr>
          <a:xfrm rot="10800000" flipV="1">
            <a:off x="5452771" y="1871957"/>
            <a:ext cx="544735" cy="36495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꺾인 연결선 192">
            <a:extLst>
              <a:ext uri="{FF2B5EF4-FFF2-40B4-BE49-F238E27FC236}">
                <a16:creationId xmlns:a16="http://schemas.microsoft.com/office/drawing/2014/main" id="{195B7720-4602-4AA5-8FCD-956F82306180}"/>
              </a:ext>
            </a:extLst>
          </p:cNvPr>
          <p:cNvCxnSpPr>
            <a:cxnSpLocks/>
            <a:endCxn id="67" idx="3"/>
          </p:cNvCxnSpPr>
          <p:nvPr/>
        </p:nvCxnSpPr>
        <p:spPr>
          <a:xfrm rot="10800000">
            <a:off x="5631527" y="2328200"/>
            <a:ext cx="359201" cy="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꺾인 연결선 192">
            <a:extLst>
              <a:ext uri="{FF2B5EF4-FFF2-40B4-BE49-F238E27FC236}">
                <a16:creationId xmlns:a16="http://schemas.microsoft.com/office/drawing/2014/main" id="{4BCF47A5-9C83-444A-AF45-F15BB0EA864F}"/>
              </a:ext>
            </a:extLst>
          </p:cNvPr>
          <p:cNvCxnSpPr>
            <a:cxnSpLocks/>
            <a:stCxn id="13" idx="3"/>
            <a:endCxn id="68" idx="3"/>
          </p:cNvCxnSpPr>
          <p:nvPr/>
        </p:nvCxnSpPr>
        <p:spPr>
          <a:xfrm>
            <a:off x="4628273" y="2328110"/>
            <a:ext cx="645742" cy="53933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꺾인 연결선 192">
            <a:extLst>
              <a:ext uri="{FF2B5EF4-FFF2-40B4-BE49-F238E27FC236}">
                <a16:creationId xmlns:a16="http://schemas.microsoft.com/office/drawing/2014/main" id="{62B1F681-C4BE-4C84-8DC7-1C40C09F98F1}"/>
              </a:ext>
            </a:extLst>
          </p:cNvPr>
          <p:cNvCxnSpPr>
            <a:cxnSpLocks/>
            <a:stCxn id="68" idx="0"/>
          </p:cNvCxnSpPr>
          <p:nvPr/>
        </p:nvCxnSpPr>
        <p:spPr>
          <a:xfrm flipV="1">
            <a:off x="5631527" y="2867437"/>
            <a:ext cx="359201" cy="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9E8891B0-DC00-4C43-B0F8-D71B7740B4AF}"/>
              </a:ext>
            </a:extLst>
          </p:cNvPr>
          <p:cNvGrpSpPr/>
          <p:nvPr/>
        </p:nvGrpSpPr>
        <p:grpSpPr>
          <a:xfrm>
            <a:off x="4920672" y="1661396"/>
            <a:ext cx="1174457" cy="1472092"/>
            <a:chOff x="4920672" y="1700643"/>
            <a:chExt cx="1174457" cy="1472092"/>
          </a:xfrm>
        </p:grpSpPr>
        <p:sp>
          <p:nvSpPr>
            <p:cNvPr id="67" name="이등변 삼각형 66">
              <a:extLst>
                <a:ext uri="{FF2B5EF4-FFF2-40B4-BE49-F238E27FC236}">
                  <a16:creationId xmlns:a16="http://schemas.microsoft.com/office/drawing/2014/main" id="{6515F396-16FA-41DD-970D-94F780A87F5A}"/>
                </a:ext>
              </a:extLst>
            </p:cNvPr>
            <p:cNvSpPr/>
            <p:nvPr/>
          </p:nvSpPr>
          <p:spPr>
            <a:xfrm rot="16200000">
              <a:off x="5270201" y="2188690"/>
              <a:ext cx="365137" cy="357512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이등변 삼각형 67">
              <a:extLst>
                <a:ext uri="{FF2B5EF4-FFF2-40B4-BE49-F238E27FC236}">
                  <a16:creationId xmlns:a16="http://schemas.microsoft.com/office/drawing/2014/main" id="{CFAF8EDB-AB2B-4318-BD5F-49A93855DBBC}"/>
                </a:ext>
              </a:extLst>
            </p:cNvPr>
            <p:cNvSpPr/>
            <p:nvPr/>
          </p:nvSpPr>
          <p:spPr>
            <a:xfrm rot="5400000">
              <a:off x="5270202" y="2727931"/>
              <a:ext cx="365137" cy="357512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2EBA489A-E0DF-4079-AFA6-E29CC3A22F36}"/>
                </a:ext>
              </a:extLst>
            </p:cNvPr>
            <p:cNvSpPr/>
            <p:nvPr/>
          </p:nvSpPr>
          <p:spPr>
            <a:xfrm>
              <a:off x="4920672" y="1700643"/>
              <a:ext cx="1174457" cy="147209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</a:rPr>
                <a:t>IOBUF</a:t>
              </a:r>
              <a:endParaRPr lang="ko-KR" altLang="en-US" sz="900" dirty="0"/>
            </a:p>
          </p:txBody>
        </p:sp>
      </p:grpSp>
      <p:sp>
        <p:nvSpPr>
          <p:cNvPr id="70" name="육각형 69">
            <a:extLst>
              <a:ext uri="{FF2B5EF4-FFF2-40B4-BE49-F238E27FC236}">
                <a16:creationId xmlns:a16="http://schemas.microsoft.com/office/drawing/2014/main" id="{66DC44F2-7EB6-4567-8AB3-25B58FD91786}"/>
              </a:ext>
            </a:extLst>
          </p:cNvPr>
          <p:cNvSpPr/>
          <p:nvPr/>
        </p:nvSpPr>
        <p:spPr>
          <a:xfrm>
            <a:off x="167207" y="3759987"/>
            <a:ext cx="1082674" cy="228600"/>
          </a:xfrm>
          <a:prstGeom prst="hexagon">
            <a:avLst>
              <a:gd name="adj" fmla="val 48611"/>
              <a:gd name="vf" fmla="val 115470"/>
            </a:avLst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ja_1</a:t>
            </a:r>
            <a:endParaRPr lang="ko-KR" altLang="en-US" sz="900" dirty="0"/>
          </a:p>
        </p:txBody>
      </p:sp>
      <p:cxnSp>
        <p:nvCxnSpPr>
          <p:cNvPr id="71" name="연결선: 꺾임 120">
            <a:extLst>
              <a:ext uri="{FF2B5EF4-FFF2-40B4-BE49-F238E27FC236}">
                <a16:creationId xmlns:a16="http://schemas.microsoft.com/office/drawing/2014/main" id="{EC302ADE-66B1-4806-A8FB-2F387D0E667B}"/>
              </a:ext>
            </a:extLst>
          </p:cNvPr>
          <p:cNvCxnSpPr>
            <a:cxnSpLocks/>
            <a:stCxn id="79" idx="0"/>
            <a:endCxn id="87" idx="3"/>
          </p:cNvCxnSpPr>
          <p:nvPr/>
        </p:nvCxnSpPr>
        <p:spPr>
          <a:xfrm rot="10800000">
            <a:off x="4628274" y="3878822"/>
            <a:ext cx="645741" cy="170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화살표: 오각형 89">
            <a:extLst>
              <a:ext uri="{FF2B5EF4-FFF2-40B4-BE49-F238E27FC236}">
                <a16:creationId xmlns:a16="http://schemas.microsoft.com/office/drawing/2014/main" id="{7231231F-2555-4AC7-8ABE-FF2BB6DFEE34}"/>
              </a:ext>
            </a:extLst>
          </p:cNvPr>
          <p:cNvSpPr/>
          <p:nvPr/>
        </p:nvSpPr>
        <p:spPr>
          <a:xfrm flipH="1">
            <a:off x="167207" y="2846112"/>
            <a:ext cx="1082674" cy="228600"/>
          </a:xfrm>
          <a:prstGeom prst="homePlate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ja_4</a:t>
            </a:r>
            <a:endParaRPr lang="ko-KR" altLang="en-US" sz="900" dirty="0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1380E58C-1014-405C-928C-11CE295F5589}"/>
              </a:ext>
            </a:extLst>
          </p:cNvPr>
          <p:cNvSpPr/>
          <p:nvPr/>
        </p:nvSpPr>
        <p:spPr>
          <a:xfrm>
            <a:off x="3161412" y="2849314"/>
            <a:ext cx="1466859" cy="2305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DDS1_TxEnable</a:t>
            </a:r>
            <a:endParaRPr lang="ko-KR" altLang="en-US" sz="900" dirty="0"/>
          </a:p>
        </p:txBody>
      </p:sp>
      <p:cxnSp>
        <p:nvCxnSpPr>
          <p:cNvPr id="74" name="연결선: 꺾임 120">
            <a:extLst>
              <a:ext uri="{FF2B5EF4-FFF2-40B4-BE49-F238E27FC236}">
                <a16:creationId xmlns:a16="http://schemas.microsoft.com/office/drawing/2014/main" id="{4C35167E-2734-4204-BDC3-1A2ABAA98F24}"/>
              </a:ext>
            </a:extLst>
          </p:cNvPr>
          <p:cNvCxnSpPr>
            <a:cxnSpLocks/>
            <a:stCxn id="73" idx="1"/>
            <a:endCxn id="72" idx="1"/>
          </p:cNvCxnSpPr>
          <p:nvPr/>
        </p:nvCxnSpPr>
        <p:spPr>
          <a:xfrm rot="10800000">
            <a:off x="1249882" y="2960412"/>
            <a:ext cx="1911531" cy="415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CD6758AB-CE3C-487E-97D9-D5E90BB38970}"/>
              </a:ext>
            </a:extLst>
          </p:cNvPr>
          <p:cNvSpPr/>
          <p:nvPr/>
        </p:nvSpPr>
        <p:spPr>
          <a:xfrm>
            <a:off x="3161413" y="4068796"/>
            <a:ext cx="1466859" cy="2305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cs2</a:t>
            </a:r>
            <a:endParaRPr lang="ko-KR" altLang="en-US" sz="900" dirty="0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A578AECB-6E3C-41DE-B673-5EE50ADE27D5}"/>
              </a:ext>
            </a:extLst>
          </p:cNvPr>
          <p:cNvSpPr/>
          <p:nvPr/>
        </p:nvSpPr>
        <p:spPr>
          <a:xfrm>
            <a:off x="3161413" y="3159005"/>
            <a:ext cx="1466859" cy="2305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/>
              <a:t>sck</a:t>
            </a:r>
            <a:endParaRPr lang="ko-KR" altLang="en-US" sz="900" dirty="0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FBC2D3E1-8A0B-48E7-A640-AD14662B5ABF}"/>
              </a:ext>
            </a:extLst>
          </p:cNvPr>
          <p:cNvSpPr/>
          <p:nvPr/>
        </p:nvSpPr>
        <p:spPr>
          <a:xfrm>
            <a:off x="3161413" y="2531158"/>
            <a:ext cx="1466859" cy="2305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cs1</a:t>
            </a:r>
            <a:endParaRPr lang="ko-KR" altLang="en-US" sz="900" dirty="0"/>
          </a:p>
        </p:txBody>
      </p: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C1085D0F-5186-483C-A84A-32E06EF5C3B3}"/>
              </a:ext>
            </a:extLst>
          </p:cNvPr>
          <p:cNvGrpSpPr/>
          <p:nvPr/>
        </p:nvGrpSpPr>
        <p:grpSpPr>
          <a:xfrm>
            <a:off x="4920672" y="3213721"/>
            <a:ext cx="1174457" cy="1472092"/>
            <a:chOff x="4920672" y="1700643"/>
            <a:chExt cx="1174457" cy="1472092"/>
          </a:xfrm>
        </p:grpSpPr>
        <p:sp>
          <p:nvSpPr>
            <p:cNvPr id="79" name="이등변 삼각형 78">
              <a:extLst>
                <a:ext uri="{FF2B5EF4-FFF2-40B4-BE49-F238E27FC236}">
                  <a16:creationId xmlns:a16="http://schemas.microsoft.com/office/drawing/2014/main" id="{4618AF52-7D29-4CA7-A9EB-4EA2C4B97C2F}"/>
                </a:ext>
              </a:extLst>
            </p:cNvPr>
            <p:cNvSpPr/>
            <p:nvPr/>
          </p:nvSpPr>
          <p:spPr>
            <a:xfrm rot="16200000">
              <a:off x="5270201" y="2188690"/>
              <a:ext cx="365137" cy="357512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이등변 삼각형 79">
              <a:extLst>
                <a:ext uri="{FF2B5EF4-FFF2-40B4-BE49-F238E27FC236}">
                  <a16:creationId xmlns:a16="http://schemas.microsoft.com/office/drawing/2014/main" id="{F730E29F-7944-442A-BE98-2A2AD6A05BFE}"/>
                </a:ext>
              </a:extLst>
            </p:cNvPr>
            <p:cNvSpPr/>
            <p:nvPr/>
          </p:nvSpPr>
          <p:spPr>
            <a:xfrm rot="5400000">
              <a:off x="5270202" y="2727931"/>
              <a:ext cx="365137" cy="357512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96A75726-FF13-465F-B7F0-22FF139BA061}"/>
                </a:ext>
              </a:extLst>
            </p:cNvPr>
            <p:cNvSpPr/>
            <p:nvPr/>
          </p:nvSpPr>
          <p:spPr>
            <a:xfrm>
              <a:off x="4920672" y="1700643"/>
              <a:ext cx="1174457" cy="147209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</a:rPr>
                <a:t>IOBUF</a:t>
              </a:r>
              <a:endParaRPr lang="ko-KR" altLang="en-US" sz="900" dirty="0"/>
            </a:p>
          </p:txBody>
        </p:sp>
      </p:grp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078231F0-C098-4D75-B925-E4773D257D08}"/>
              </a:ext>
            </a:extLst>
          </p:cNvPr>
          <p:cNvSpPr/>
          <p:nvPr/>
        </p:nvSpPr>
        <p:spPr>
          <a:xfrm>
            <a:off x="3161414" y="3763566"/>
            <a:ext cx="1466859" cy="2305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/>
              <a:t>io</a:t>
            </a:r>
            <a:r>
              <a:rPr lang="en-US" altLang="ko-KR" sz="900" dirty="0"/>
              <a:t>[1]</a:t>
            </a:r>
            <a:endParaRPr lang="ko-KR" altLang="en-US" sz="900" dirty="0"/>
          </a:p>
        </p:txBody>
      </p:sp>
      <p:cxnSp>
        <p:nvCxnSpPr>
          <p:cNvPr id="93" name="연결선: 꺾임 92">
            <a:extLst>
              <a:ext uri="{FF2B5EF4-FFF2-40B4-BE49-F238E27FC236}">
                <a16:creationId xmlns:a16="http://schemas.microsoft.com/office/drawing/2014/main" id="{1DBE004A-000C-4318-BE07-973B202CB4AC}"/>
              </a:ext>
            </a:extLst>
          </p:cNvPr>
          <p:cNvCxnSpPr>
            <a:stCxn id="12" idx="0"/>
            <a:endCxn id="13" idx="1"/>
          </p:cNvCxnSpPr>
          <p:nvPr/>
        </p:nvCxnSpPr>
        <p:spPr>
          <a:xfrm flipV="1">
            <a:off x="1249881" y="2328110"/>
            <a:ext cx="1911533" cy="3174"/>
          </a:xfrm>
          <a:prstGeom prst="bentConnector3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연결선: 꺾임 93">
            <a:extLst>
              <a:ext uri="{FF2B5EF4-FFF2-40B4-BE49-F238E27FC236}">
                <a16:creationId xmlns:a16="http://schemas.microsoft.com/office/drawing/2014/main" id="{4C665A58-B7BD-49E1-B3C4-0C9E995770EA}"/>
              </a:ext>
            </a:extLst>
          </p:cNvPr>
          <p:cNvCxnSpPr>
            <a:cxnSpLocks/>
            <a:stCxn id="70" idx="0"/>
            <a:endCxn id="87" idx="1"/>
          </p:cNvCxnSpPr>
          <p:nvPr/>
        </p:nvCxnSpPr>
        <p:spPr>
          <a:xfrm>
            <a:off x="1249881" y="3874287"/>
            <a:ext cx="1911533" cy="4535"/>
          </a:xfrm>
          <a:prstGeom prst="bentConnector3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연결선: 꺾임 120">
            <a:extLst>
              <a:ext uri="{FF2B5EF4-FFF2-40B4-BE49-F238E27FC236}">
                <a16:creationId xmlns:a16="http://schemas.microsoft.com/office/drawing/2014/main" id="{3D775067-C0E6-47B0-A7EA-F3ABB13CA87C}"/>
              </a:ext>
            </a:extLst>
          </p:cNvPr>
          <p:cNvCxnSpPr>
            <a:cxnSpLocks/>
            <a:stCxn id="87" idx="3"/>
            <a:endCxn id="80" idx="3"/>
          </p:cNvCxnSpPr>
          <p:nvPr/>
        </p:nvCxnSpPr>
        <p:spPr>
          <a:xfrm>
            <a:off x="4628273" y="3878822"/>
            <a:ext cx="645742" cy="54094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연결선: 꺾임 120">
            <a:extLst>
              <a:ext uri="{FF2B5EF4-FFF2-40B4-BE49-F238E27FC236}">
                <a16:creationId xmlns:a16="http://schemas.microsoft.com/office/drawing/2014/main" id="{662FB3BF-9013-4053-AF7F-1C7B275667EB}"/>
              </a:ext>
            </a:extLst>
          </p:cNvPr>
          <p:cNvCxnSpPr>
            <a:cxnSpLocks/>
            <a:endCxn id="79" idx="5"/>
          </p:cNvCxnSpPr>
          <p:nvPr/>
        </p:nvCxnSpPr>
        <p:spPr>
          <a:xfrm rot="10800000" flipV="1">
            <a:off x="5452770" y="3496506"/>
            <a:ext cx="536474" cy="29273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연결선: 꺾임 120">
            <a:extLst>
              <a:ext uri="{FF2B5EF4-FFF2-40B4-BE49-F238E27FC236}">
                <a16:creationId xmlns:a16="http://schemas.microsoft.com/office/drawing/2014/main" id="{91DEC909-71B7-4552-884D-533543F581AA}"/>
              </a:ext>
            </a:extLst>
          </p:cNvPr>
          <p:cNvCxnSpPr>
            <a:cxnSpLocks/>
            <a:stCxn id="80" idx="0"/>
          </p:cNvCxnSpPr>
          <p:nvPr/>
        </p:nvCxnSpPr>
        <p:spPr>
          <a:xfrm flipV="1">
            <a:off x="5631527" y="4419765"/>
            <a:ext cx="353342" cy="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꺾인 연결선 192">
            <a:extLst>
              <a:ext uri="{FF2B5EF4-FFF2-40B4-BE49-F238E27FC236}">
                <a16:creationId xmlns:a16="http://schemas.microsoft.com/office/drawing/2014/main" id="{BF2419A6-DCD0-400E-896B-73A79A54C9C4}"/>
              </a:ext>
            </a:extLst>
          </p:cNvPr>
          <p:cNvCxnSpPr>
            <a:cxnSpLocks/>
            <a:endCxn id="79" idx="3"/>
          </p:cNvCxnSpPr>
          <p:nvPr/>
        </p:nvCxnSpPr>
        <p:spPr>
          <a:xfrm rot="10800000">
            <a:off x="5631526" y="3880525"/>
            <a:ext cx="378382" cy="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21420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4ECD22-2EE6-42E5-A800-F5CC4CA1C9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Example Code (auto mode)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142B034-A187-467C-B1A5-F09F03233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1100" dirty="0">
                <a:solidFill>
                  <a:schemeClr val="accent1"/>
                </a:solidFill>
              </a:rPr>
              <a:t>def</a:t>
            </a:r>
            <a:r>
              <a:rPr lang="en-US" altLang="ko-KR" sz="1100" dirty="0"/>
              <a:t> </a:t>
            </a:r>
            <a:r>
              <a:rPr lang="en-US" altLang="ko-KR" sz="1100" dirty="0">
                <a:solidFill>
                  <a:srgbClr val="0000FF"/>
                </a:solidFill>
              </a:rPr>
              <a:t>exp1()</a:t>
            </a:r>
            <a:r>
              <a:rPr lang="en-US" altLang="ko-KR" sz="1100" dirty="0"/>
              <a:t>:</a:t>
            </a:r>
          </a:p>
          <a:p>
            <a:pPr marL="0" indent="0">
              <a:buNone/>
            </a:pPr>
            <a:r>
              <a:rPr lang="en-US" altLang="ko-KR" sz="1100" dirty="0"/>
              <a:t>    </a:t>
            </a:r>
            <a:r>
              <a:rPr lang="en-US" altLang="ko-KR" sz="1100" dirty="0" err="1"/>
              <a:t>dds</a:t>
            </a:r>
            <a:r>
              <a:rPr lang="en-US" altLang="ko-KR" sz="1100" dirty="0"/>
              <a:t> = AD9910(ArtyS7(</a:t>
            </a:r>
            <a:r>
              <a:rPr lang="en-US" altLang="ko-KR" sz="1100" dirty="0">
                <a:solidFill>
                  <a:srgbClr val="FF0000"/>
                </a:solidFill>
              </a:rPr>
              <a:t>'COM12'</a:t>
            </a:r>
            <a:r>
              <a:rPr lang="en-US" altLang="ko-KR" sz="1100" dirty="0"/>
              <a:t>))</a:t>
            </a:r>
          </a:p>
          <a:p>
            <a:pPr marL="0" indent="0">
              <a:buNone/>
            </a:pPr>
            <a:r>
              <a:rPr lang="en-US" altLang="ko-KR" sz="1100" dirty="0"/>
              <a:t>    </a:t>
            </a:r>
            <a:r>
              <a:rPr lang="en-US" altLang="ko-KR" sz="1100" dirty="0" err="1"/>
              <a:t>dds.reset_driver</a:t>
            </a:r>
            <a:r>
              <a:rPr lang="en-US" altLang="ko-KR" sz="1100" dirty="0"/>
              <a:t>()</a:t>
            </a:r>
          </a:p>
          <a:p>
            <a:pPr marL="0" indent="0">
              <a:buNone/>
            </a:pPr>
            <a:r>
              <a:rPr lang="en-US" altLang="ko-KR" sz="1100" dirty="0"/>
              <a:t>    </a:t>
            </a:r>
            <a:r>
              <a:rPr lang="en-US" altLang="ko-KR" sz="1100" dirty="0" err="1"/>
              <a:t>dds.auto_mode</a:t>
            </a:r>
            <a:r>
              <a:rPr lang="en-US" altLang="ko-KR" sz="1100" dirty="0"/>
              <a:t>()</a:t>
            </a:r>
          </a:p>
          <a:p>
            <a:pPr marL="0" indent="0">
              <a:buNone/>
            </a:pPr>
            <a:r>
              <a:rPr lang="en-US" altLang="ko-KR" sz="1100" dirty="0"/>
              <a:t>    </a:t>
            </a:r>
            <a:r>
              <a:rPr lang="en-US" altLang="ko-KR" sz="1100" dirty="0" err="1"/>
              <a:t>dds.set_profile_register</a:t>
            </a:r>
            <a:r>
              <a:rPr lang="en-US" altLang="ko-KR" sz="1100" dirty="0"/>
              <a:t>(ch1 = </a:t>
            </a:r>
            <a:r>
              <a:rPr lang="en-US" altLang="ko-KR" sz="1100" dirty="0">
                <a:solidFill>
                  <a:srgbClr val="FF0000"/>
                </a:solidFill>
              </a:rPr>
              <a:t>1</a:t>
            </a:r>
            <a:r>
              <a:rPr lang="en-US" altLang="ko-KR" sz="1100" dirty="0"/>
              <a:t>, ch2 = </a:t>
            </a:r>
            <a:r>
              <a:rPr lang="en-US" altLang="ko-KR" sz="1100" dirty="0">
                <a:solidFill>
                  <a:srgbClr val="FF0000"/>
                </a:solidFill>
              </a:rPr>
              <a:t>1</a:t>
            </a:r>
            <a:r>
              <a:rPr lang="en-US" altLang="ko-KR" sz="1100" dirty="0"/>
              <a:t>, </a:t>
            </a:r>
            <a:r>
              <a:rPr lang="en-US" altLang="ko-KR" sz="1100" dirty="0" err="1"/>
              <a:t>freq</a:t>
            </a:r>
            <a:r>
              <a:rPr lang="en-US" altLang="ko-KR" sz="1100" dirty="0"/>
              <a:t> = </a:t>
            </a:r>
            <a:r>
              <a:rPr lang="en-US" altLang="ko-KR" sz="1100" dirty="0">
                <a:solidFill>
                  <a:srgbClr val="FF0000"/>
                </a:solidFill>
              </a:rPr>
              <a:t>50 </a:t>
            </a:r>
            <a:r>
              <a:rPr lang="en-US" altLang="ko-KR" sz="1100" dirty="0"/>
              <a:t>* MHz, phase = </a:t>
            </a:r>
            <a:r>
              <a:rPr lang="en-US" altLang="ko-KR" sz="1100" dirty="0">
                <a:solidFill>
                  <a:srgbClr val="FF0000"/>
                </a:solidFill>
              </a:rPr>
              <a:t>0</a:t>
            </a:r>
            <a:r>
              <a:rPr lang="en-US" altLang="ko-KR" sz="1100" dirty="0"/>
              <a:t> * RAD, </a:t>
            </a:r>
          </a:p>
          <a:p>
            <a:pPr marL="0" indent="0">
              <a:buNone/>
            </a:pPr>
            <a:r>
              <a:rPr lang="en-US" altLang="ko-KR" sz="1100" dirty="0"/>
              <a:t>                             amplitude = </a:t>
            </a:r>
            <a:r>
              <a:rPr lang="en-US" altLang="ko-KR" sz="1100" dirty="0">
                <a:solidFill>
                  <a:srgbClr val="FF0000"/>
                </a:solidFill>
              </a:rPr>
              <a:t>1.0</a:t>
            </a:r>
            <a:r>
              <a:rPr lang="en-US" altLang="ko-KR" sz="1100" dirty="0"/>
              <a:t>, profile = </a:t>
            </a:r>
            <a:r>
              <a:rPr lang="en-US" altLang="ko-KR" sz="1100" dirty="0">
                <a:solidFill>
                  <a:srgbClr val="FF0000"/>
                </a:solidFill>
              </a:rPr>
              <a:t>0</a:t>
            </a:r>
            <a:r>
              <a:rPr lang="en-US" altLang="ko-KR" sz="1100" dirty="0"/>
              <a:t>)</a:t>
            </a:r>
          </a:p>
          <a:p>
            <a:pPr marL="0" indent="0">
              <a:buNone/>
            </a:pPr>
            <a:r>
              <a:rPr lang="en-US" altLang="ko-KR" sz="1100" dirty="0"/>
              <a:t>    </a:t>
            </a:r>
            <a:r>
              <a:rPr lang="en-US" altLang="ko-KR" sz="1100" dirty="0" err="1"/>
              <a:t>dds.delay_cycle</a:t>
            </a:r>
            <a:r>
              <a:rPr lang="en-US" altLang="ko-KR" sz="1100" dirty="0"/>
              <a:t>(</a:t>
            </a:r>
            <a:r>
              <a:rPr lang="en-US" altLang="ko-KR" sz="1100" dirty="0">
                <a:solidFill>
                  <a:srgbClr val="FF0000"/>
                </a:solidFill>
              </a:rPr>
              <a:t>10000</a:t>
            </a:r>
            <a:r>
              <a:rPr lang="en-US" altLang="ko-KR" sz="1100" dirty="0"/>
              <a:t>)</a:t>
            </a:r>
          </a:p>
          <a:p>
            <a:pPr marL="0" indent="0">
              <a:buNone/>
            </a:pPr>
            <a:r>
              <a:rPr lang="en-US" altLang="ko-KR" sz="1100" dirty="0"/>
              <a:t>    </a:t>
            </a:r>
            <a:r>
              <a:rPr lang="en-US" altLang="ko-KR" sz="1100" dirty="0" err="1"/>
              <a:t>dds.set_profile_register</a:t>
            </a:r>
            <a:r>
              <a:rPr lang="en-US" altLang="ko-KR" sz="1100" dirty="0"/>
              <a:t>(ch1 = </a:t>
            </a:r>
            <a:r>
              <a:rPr lang="en-US" altLang="ko-KR" sz="1100" dirty="0">
                <a:solidFill>
                  <a:srgbClr val="FF0000"/>
                </a:solidFill>
              </a:rPr>
              <a:t>1</a:t>
            </a:r>
            <a:r>
              <a:rPr lang="en-US" altLang="ko-KR" sz="1100" dirty="0"/>
              <a:t>, ch2 = </a:t>
            </a:r>
            <a:r>
              <a:rPr lang="en-US" altLang="ko-KR" sz="1100" dirty="0">
                <a:solidFill>
                  <a:srgbClr val="FF0000"/>
                </a:solidFill>
              </a:rPr>
              <a:t>1</a:t>
            </a:r>
            <a:r>
              <a:rPr lang="en-US" altLang="ko-KR" sz="1100" dirty="0"/>
              <a:t>, </a:t>
            </a:r>
            <a:r>
              <a:rPr lang="en-US" altLang="ko-KR" sz="1100" dirty="0" err="1"/>
              <a:t>freq</a:t>
            </a:r>
            <a:r>
              <a:rPr lang="en-US" altLang="ko-KR" sz="1100" dirty="0"/>
              <a:t> = </a:t>
            </a:r>
            <a:r>
              <a:rPr lang="en-US" altLang="ko-KR" sz="1100" dirty="0">
                <a:solidFill>
                  <a:srgbClr val="FF0000"/>
                </a:solidFill>
              </a:rPr>
              <a:t>100 </a:t>
            </a:r>
            <a:r>
              <a:rPr lang="en-US" altLang="ko-KR" sz="1100" dirty="0"/>
              <a:t>* MHz, phase = </a:t>
            </a:r>
            <a:r>
              <a:rPr lang="en-US" altLang="ko-KR" sz="1100" dirty="0">
                <a:solidFill>
                  <a:srgbClr val="FF0000"/>
                </a:solidFill>
              </a:rPr>
              <a:t>0</a:t>
            </a:r>
            <a:r>
              <a:rPr lang="en-US" altLang="ko-KR" sz="1100" dirty="0"/>
              <a:t> * RAD, </a:t>
            </a:r>
          </a:p>
          <a:p>
            <a:pPr marL="0" indent="0">
              <a:buNone/>
            </a:pPr>
            <a:r>
              <a:rPr lang="en-US" altLang="ko-KR" sz="1100" dirty="0"/>
              <a:t>                             amplitude = </a:t>
            </a:r>
            <a:r>
              <a:rPr lang="en-US" altLang="ko-KR" sz="1100" dirty="0">
                <a:solidFill>
                  <a:srgbClr val="FF0000"/>
                </a:solidFill>
              </a:rPr>
              <a:t>1.0</a:t>
            </a:r>
            <a:r>
              <a:rPr lang="en-US" altLang="ko-KR" sz="1100" dirty="0"/>
              <a:t>, profile = </a:t>
            </a:r>
            <a:r>
              <a:rPr lang="en-US" altLang="ko-KR" sz="1100" dirty="0">
                <a:solidFill>
                  <a:srgbClr val="FF0000"/>
                </a:solidFill>
              </a:rPr>
              <a:t>1</a:t>
            </a:r>
            <a:r>
              <a:rPr lang="en-US" altLang="ko-KR" sz="1100" dirty="0"/>
              <a:t>)</a:t>
            </a:r>
          </a:p>
          <a:p>
            <a:pPr marL="0" indent="0">
              <a:buNone/>
            </a:pPr>
            <a:r>
              <a:rPr lang="en-US" altLang="ko-KR" sz="1100" dirty="0"/>
              <a:t>    </a:t>
            </a:r>
            <a:r>
              <a:rPr lang="en-US" altLang="ko-KR" sz="1100" dirty="0" err="1"/>
              <a:t>dds.delay_cycle</a:t>
            </a:r>
            <a:r>
              <a:rPr lang="en-US" altLang="ko-KR" sz="1100" dirty="0"/>
              <a:t>(</a:t>
            </a:r>
            <a:r>
              <a:rPr lang="en-US" altLang="ko-KR" sz="1100" dirty="0">
                <a:solidFill>
                  <a:srgbClr val="FF0000"/>
                </a:solidFill>
              </a:rPr>
              <a:t>10000</a:t>
            </a:r>
            <a:r>
              <a:rPr lang="en-US" altLang="ko-KR" sz="1100" dirty="0"/>
              <a:t>)</a:t>
            </a:r>
          </a:p>
          <a:p>
            <a:pPr marL="0" indent="0">
              <a:buNone/>
            </a:pPr>
            <a:r>
              <a:rPr lang="en-US" altLang="ko-KR" sz="1100" dirty="0"/>
              <a:t>    </a:t>
            </a:r>
            <a:r>
              <a:rPr lang="en-US" altLang="ko-KR" sz="1100" dirty="0" err="1"/>
              <a:t>dds.set_profile_pin</a:t>
            </a:r>
            <a:r>
              <a:rPr lang="en-US" altLang="ko-KR" sz="1100" dirty="0"/>
              <a:t>(profile1 = </a:t>
            </a:r>
            <a:r>
              <a:rPr lang="en-US" altLang="ko-KR" sz="1100" dirty="0">
                <a:solidFill>
                  <a:srgbClr val="FF0000"/>
                </a:solidFill>
              </a:rPr>
              <a:t>1</a:t>
            </a:r>
            <a:r>
              <a:rPr lang="en-US" altLang="ko-KR" sz="1100" dirty="0"/>
              <a:t>, profile2 = </a:t>
            </a:r>
            <a:r>
              <a:rPr lang="en-US" altLang="ko-KR" sz="1100" dirty="0">
                <a:solidFill>
                  <a:srgbClr val="FF0000"/>
                </a:solidFill>
              </a:rPr>
              <a:t>0</a:t>
            </a:r>
            <a:r>
              <a:rPr lang="en-US" altLang="ko-KR" sz="1100" dirty="0"/>
              <a:t>)</a:t>
            </a:r>
            <a:endParaRPr lang="ko-KR" altLang="en-US" sz="1100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54B6530-5CFC-4592-B865-75E1F3E9E0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2020. 8. 28.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7685241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EBCA4B-7F3D-4627-871B-96D30B311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Example Code (auto mode)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690A571-42CC-4A6C-BF6D-3307953EE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2020. 8. 28.</a:t>
            </a:r>
            <a:endParaRPr kumimoji="1" lang="ko-Kore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569A04C4-EB3B-477E-A831-F8CE7B9159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725" y="1227138"/>
            <a:ext cx="12020550" cy="49498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1100" dirty="0">
                <a:solidFill>
                  <a:schemeClr val="accent1"/>
                </a:solidFill>
              </a:rPr>
              <a:t>def</a:t>
            </a:r>
            <a:r>
              <a:rPr lang="en-US" altLang="ko-KR" sz="1100" dirty="0"/>
              <a:t> </a:t>
            </a:r>
            <a:r>
              <a:rPr lang="en-US" altLang="ko-KR" sz="1100" dirty="0">
                <a:solidFill>
                  <a:srgbClr val="0000FF"/>
                </a:solidFill>
              </a:rPr>
              <a:t>exp2()</a:t>
            </a:r>
            <a:r>
              <a:rPr lang="en-US" altLang="ko-KR" sz="1100" dirty="0"/>
              <a:t>:</a:t>
            </a:r>
          </a:p>
          <a:p>
            <a:pPr marL="0" indent="0">
              <a:buNone/>
            </a:pPr>
            <a:r>
              <a:rPr lang="en-US" altLang="ko-KR" sz="1100" dirty="0"/>
              <a:t>    </a:t>
            </a:r>
            <a:r>
              <a:rPr lang="en-US" altLang="ko-KR" sz="1100" dirty="0" err="1"/>
              <a:t>dds</a:t>
            </a:r>
            <a:r>
              <a:rPr lang="en-US" altLang="ko-KR" sz="1100" dirty="0"/>
              <a:t> = AD9910(ArtyS7(</a:t>
            </a:r>
            <a:r>
              <a:rPr lang="en-US" altLang="ko-KR" sz="1100" dirty="0">
                <a:solidFill>
                  <a:srgbClr val="FF0000"/>
                </a:solidFill>
              </a:rPr>
              <a:t>'COM12'</a:t>
            </a:r>
            <a:r>
              <a:rPr lang="en-US" altLang="ko-KR" sz="1100" dirty="0"/>
              <a:t>))</a:t>
            </a:r>
          </a:p>
          <a:p>
            <a:pPr marL="0" indent="0">
              <a:buNone/>
            </a:pPr>
            <a:r>
              <a:rPr lang="en-US" altLang="ko-KR" sz="1100" dirty="0"/>
              <a:t>    </a:t>
            </a:r>
            <a:r>
              <a:rPr lang="en-US" altLang="ko-KR" sz="1100" dirty="0" err="1"/>
              <a:t>dds.reset_driver</a:t>
            </a:r>
            <a:r>
              <a:rPr lang="en-US" altLang="ko-KR" sz="1100" dirty="0"/>
              <a:t>()</a:t>
            </a:r>
          </a:p>
          <a:p>
            <a:pPr marL="0" indent="0">
              <a:buNone/>
            </a:pPr>
            <a:r>
              <a:rPr lang="en-US" altLang="ko-KR" sz="1100" dirty="0"/>
              <a:t>    </a:t>
            </a:r>
            <a:r>
              <a:rPr lang="en-US" altLang="ko-KR" sz="1100" dirty="0" err="1"/>
              <a:t>dds.auto_mode</a:t>
            </a:r>
            <a:r>
              <a:rPr lang="en-US" altLang="ko-KR" sz="1100" dirty="0"/>
              <a:t>()</a:t>
            </a:r>
          </a:p>
          <a:p>
            <a:pPr marL="0" indent="0">
              <a:buNone/>
            </a:pPr>
            <a:r>
              <a:rPr lang="en-US" altLang="ko-KR" sz="1100" dirty="0"/>
              <a:t>    </a:t>
            </a:r>
            <a:r>
              <a:rPr lang="en-US" altLang="ko-KR" sz="1100" dirty="0" err="1"/>
              <a:t>dds.delay_cycle</a:t>
            </a:r>
            <a:r>
              <a:rPr lang="en-US" altLang="ko-KR" sz="1100" dirty="0"/>
              <a:t>(</a:t>
            </a:r>
            <a:r>
              <a:rPr lang="en-US" altLang="ko-KR" sz="1100" dirty="0">
                <a:solidFill>
                  <a:srgbClr val="FF0000"/>
                </a:solidFill>
              </a:rPr>
              <a:t>500</a:t>
            </a:r>
            <a:r>
              <a:rPr lang="en-US" altLang="ko-KR" sz="1100" dirty="0"/>
              <a:t>)</a:t>
            </a:r>
          </a:p>
          <a:p>
            <a:pPr marL="0" indent="0">
              <a:buNone/>
            </a:pPr>
            <a:r>
              <a:rPr lang="en-US" altLang="ko-KR" sz="1100" dirty="0"/>
              <a:t>    </a:t>
            </a:r>
            <a:r>
              <a:rPr lang="en-US" altLang="ko-KR" sz="1100" dirty="0" err="1"/>
              <a:t>dds.set_profile_register</a:t>
            </a:r>
            <a:r>
              <a:rPr lang="en-US" altLang="ko-KR" sz="1100" dirty="0"/>
              <a:t>(ch1 = </a:t>
            </a:r>
            <a:r>
              <a:rPr lang="en-US" altLang="ko-KR" sz="1100" dirty="0">
                <a:solidFill>
                  <a:srgbClr val="FF0000"/>
                </a:solidFill>
              </a:rPr>
              <a:t>1</a:t>
            </a:r>
            <a:r>
              <a:rPr lang="en-US" altLang="ko-KR" sz="1100" dirty="0"/>
              <a:t>, ch2 = </a:t>
            </a:r>
            <a:r>
              <a:rPr lang="en-US" altLang="ko-KR" sz="1100" dirty="0">
                <a:solidFill>
                  <a:srgbClr val="FF0000"/>
                </a:solidFill>
              </a:rPr>
              <a:t>1</a:t>
            </a:r>
            <a:r>
              <a:rPr lang="en-US" altLang="ko-KR" sz="1100" dirty="0"/>
              <a:t>, </a:t>
            </a:r>
            <a:r>
              <a:rPr lang="en-US" altLang="ko-KR" sz="1100" dirty="0" err="1"/>
              <a:t>freq</a:t>
            </a:r>
            <a:r>
              <a:rPr lang="en-US" altLang="ko-KR" sz="1100" dirty="0"/>
              <a:t> = </a:t>
            </a:r>
            <a:r>
              <a:rPr lang="en-US" altLang="ko-KR" sz="1100" dirty="0">
                <a:solidFill>
                  <a:srgbClr val="FF0000"/>
                </a:solidFill>
              </a:rPr>
              <a:t>50 </a:t>
            </a:r>
            <a:r>
              <a:rPr lang="en-US" altLang="ko-KR" sz="1100" dirty="0"/>
              <a:t>* MHz, phase = </a:t>
            </a:r>
            <a:r>
              <a:rPr lang="en-US" altLang="ko-KR" sz="1100" dirty="0">
                <a:solidFill>
                  <a:srgbClr val="FF0000"/>
                </a:solidFill>
              </a:rPr>
              <a:t>0</a:t>
            </a:r>
            <a:r>
              <a:rPr lang="en-US" altLang="ko-KR" sz="1100" dirty="0"/>
              <a:t> * RAD, </a:t>
            </a:r>
          </a:p>
          <a:p>
            <a:pPr marL="0" indent="0">
              <a:buNone/>
            </a:pPr>
            <a:r>
              <a:rPr lang="en-US" altLang="ko-KR" sz="1100" dirty="0"/>
              <a:t>                             amplitude = </a:t>
            </a:r>
            <a:r>
              <a:rPr lang="en-US" altLang="ko-KR" sz="1100" dirty="0">
                <a:solidFill>
                  <a:srgbClr val="FF0000"/>
                </a:solidFill>
              </a:rPr>
              <a:t>1.0</a:t>
            </a:r>
            <a:r>
              <a:rPr lang="en-US" altLang="ko-KR" sz="1100" dirty="0"/>
              <a:t>, profile = </a:t>
            </a:r>
            <a:r>
              <a:rPr lang="en-US" altLang="ko-KR" sz="1100" dirty="0">
                <a:solidFill>
                  <a:srgbClr val="FF0000"/>
                </a:solidFill>
              </a:rPr>
              <a:t>0</a:t>
            </a:r>
            <a:r>
              <a:rPr lang="en-US" altLang="ko-KR" sz="1100" dirty="0"/>
              <a:t>)</a:t>
            </a:r>
          </a:p>
          <a:p>
            <a:pPr marL="0" indent="0">
              <a:buNone/>
            </a:pPr>
            <a:r>
              <a:rPr lang="en-US" altLang="ko-KR" sz="1100" dirty="0"/>
              <a:t>    </a:t>
            </a:r>
            <a:r>
              <a:rPr lang="en-US" altLang="ko-KR" sz="1100" dirty="0" err="1"/>
              <a:t>dds.set_parallel_amplitude</a:t>
            </a:r>
            <a:r>
              <a:rPr lang="en-US" altLang="ko-KR" sz="1100" dirty="0"/>
              <a:t>(amplitude = </a:t>
            </a:r>
            <a:r>
              <a:rPr lang="en-US" altLang="ko-KR" sz="1100" dirty="0">
                <a:solidFill>
                  <a:srgbClr val="FF0000"/>
                </a:solidFill>
              </a:rPr>
              <a:t>1.0</a:t>
            </a:r>
            <a:r>
              <a:rPr lang="en-US" altLang="ko-KR" sz="1100" dirty="0"/>
              <a:t>, </a:t>
            </a:r>
            <a:r>
              <a:rPr lang="en-US" altLang="ko-KR" sz="1100" dirty="0" err="1"/>
              <a:t>parallel_en</a:t>
            </a:r>
            <a:r>
              <a:rPr lang="en-US" altLang="ko-KR" sz="1100" dirty="0"/>
              <a:t> = </a:t>
            </a:r>
            <a:r>
              <a:rPr lang="en-US" altLang="ko-KR" sz="1100" dirty="0">
                <a:solidFill>
                  <a:srgbClr val="FF0000"/>
                </a:solidFill>
              </a:rPr>
              <a:t>1</a:t>
            </a:r>
            <a:r>
              <a:rPr lang="en-US" altLang="ko-KR" sz="1100" dirty="0"/>
              <a:t>)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2118314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A28B9BA-191E-4D1F-A4BF-1B0E8968C3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2020. 8. 28.</a:t>
            </a:r>
            <a:endParaRPr kumimoji="1" lang="ko-Kore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DFF9E2A-BA32-4F0E-9268-FFB7EC681F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69436"/>
            <a:ext cx="12192000" cy="4519128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728E121D-5560-4BB0-BE46-304E98127EB5}"/>
              </a:ext>
            </a:extLst>
          </p:cNvPr>
          <p:cNvSpPr/>
          <p:nvPr/>
        </p:nvSpPr>
        <p:spPr>
          <a:xfrm>
            <a:off x="9648825" y="1524000"/>
            <a:ext cx="847725" cy="84772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58379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329C87-C8E8-4025-A1B4-987C16EA0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Example Code (override)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B8F2701-7A2F-40D0-A3E2-EE57429045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en-US" altLang="ko-KR" dirty="0">
                <a:solidFill>
                  <a:schemeClr val="accent1"/>
                </a:solidFill>
              </a:rPr>
              <a:t>def</a:t>
            </a:r>
            <a:r>
              <a:rPr lang="en-US" altLang="ko-KR" dirty="0"/>
              <a:t> </a:t>
            </a:r>
            <a:r>
              <a:rPr lang="en-US" altLang="ko-KR" dirty="0">
                <a:solidFill>
                  <a:srgbClr val="0000FF"/>
                </a:solidFill>
              </a:rPr>
              <a:t>exp3():</a:t>
            </a:r>
          </a:p>
          <a:p>
            <a:pPr marL="0" indent="0">
              <a:buNone/>
            </a:pPr>
            <a:r>
              <a:rPr lang="en-US" altLang="ko-KR" dirty="0"/>
              <a:t>    </a:t>
            </a:r>
            <a:r>
              <a:rPr lang="en-US" altLang="ko-KR" dirty="0" err="1"/>
              <a:t>dds</a:t>
            </a:r>
            <a:r>
              <a:rPr lang="en-US" altLang="ko-KR" dirty="0"/>
              <a:t> = AD9910(ArtyS7(</a:t>
            </a:r>
            <a:r>
              <a:rPr lang="en-US" altLang="ko-KR" dirty="0">
                <a:solidFill>
                  <a:srgbClr val="FF0000"/>
                </a:solidFill>
              </a:rPr>
              <a:t>'COM12'</a:t>
            </a:r>
            <a:r>
              <a:rPr lang="en-US" altLang="ko-KR" dirty="0"/>
              <a:t>))</a:t>
            </a:r>
          </a:p>
          <a:p>
            <a:pPr marL="0" indent="0">
              <a:buNone/>
            </a:pPr>
            <a:r>
              <a:rPr lang="en-US" altLang="ko-KR" dirty="0"/>
              <a:t>    </a:t>
            </a:r>
            <a:r>
              <a:rPr lang="en-US" altLang="ko-KR" dirty="0" err="1"/>
              <a:t>dds.reset_driver</a:t>
            </a:r>
            <a:r>
              <a:rPr lang="en-US" altLang="ko-KR" dirty="0"/>
              <a:t>()</a:t>
            </a:r>
          </a:p>
          <a:p>
            <a:pPr marL="0" indent="0">
              <a:buNone/>
            </a:pPr>
            <a:r>
              <a:rPr lang="en-US" altLang="ko-KR" dirty="0"/>
              <a:t>    </a:t>
            </a:r>
            <a:r>
              <a:rPr lang="en-US" altLang="ko-KR" dirty="0" err="1"/>
              <a:t>dds.override_enable</a:t>
            </a:r>
            <a:r>
              <a:rPr lang="en-US" altLang="ko-KR" dirty="0"/>
              <a:t>()</a:t>
            </a:r>
          </a:p>
          <a:p>
            <a:pPr marL="0" indent="0">
              <a:buNone/>
            </a:pPr>
            <a:r>
              <a:rPr lang="en-US" altLang="ko-KR" dirty="0"/>
              <a:t>    </a:t>
            </a:r>
            <a:r>
              <a:rPr lang="en-US" altLang="ko-KR" dirty="0" err="1"/>
              <a:t>dds.set_profile_register</a:t>
            </a:r>
            <a:r>
              <a:rPr lang="en-US" altLang="ko-KR" dirty="0"/>
              <a:t>(ch1 = </a:t>
            </a:r>
            <a:r>
              <a:rPr lang="en-US" altLang="ko-KR" dirty="0">
                <a:solidFill>
                  <a:srgbClr val="FF0000"/>
                </a:solidFill>
              </a:rPr>
              <a:t>1</a:t>
            </a:r>
            <a:r>
              <a:rPr lang="en-US" altLang="ko-KR" dirty="0"/>
              <a:t>, ch2 = </a:t>
            </a:r>
            <a:r>
              <a:rPr lang="en-US" altLang="ko-KR" dirty="0">
                <a:solidFill>
                  <a:srgbClr val="FF0000"/>
                </a:solidFill>
              </a:rPr>
              <a:t>1</a:t>
            </a:r>
            <a:r>
              <a:rPr lang="en-US" altLang="ko-KR" dirty="0"/>
              <a:t>, </a:t>
            </a:r>
            <a:r>
              <a:rPr lang="en-US" altLang="ko-KR" dirty="0" err="1"/>
              <a:t>freq</a:t>
            </a:r>
            <a:r>
              <a:rPr lang="en-US" altLang="ko-KR" dirty="0"/>
              <a:t> = </a:t>
            </a:r>
            <a:r>
              <a:rPr lang="en-US" altLang="ko-KR" dirty="0">
                <a:solidFill>
                  <a:srgbClr val="FF0000"/>
                </a:solidFill>
              </a:rPr>
              <a:t>50 </a:t>
            </a:r>
            <a:r>
              <a:rPr lang="en-US" altLang="ko-KR" dirty="0"/>
              <a:t>* MHz, phase = </a:t>
            </a:r>
            <a:r>
              <a:rPr lang="en-US" altLang="ko-KR" dirty="0">
                <a:solidFill>
                  <a:srgbClr val="FF0000"/>
                </a:solidFill>
              </a:rPr>
              <a:t>0</a:t>
            </a:r>
            <a:r>
              <a:rPr lang="en-US" altLang="ko-KR" dirty="0"/>
              <a:t> * RAD, </a:t>
            </a:r>
          </a:p>
          <a:p>
            <a:pPr marL="0" indent="0">
              <a:buNone/>
            </a:pPr>
            <a:r>
              <a:rPr lang="en-US" altLang="ko-KR" dirty="0"/>
              <a:t>                             amplitude = </a:t>
            </a:r>
            <a:r>
              <a:rPr lang="en-US" altLang="ko-KR" dirty="0">
                <a:solidFill>
                  <a:srgbClr val="FF0000"/>
                </a:solidFill>
              </a:rPr>
              <a:t>1.0</a:t>
            </a:r>
            <a:r>
              <a:rPr lang="en-US" altLang="ko-KR" dirty="0"/>
              <a:t>, profile = </a:t>
            </a:r>
            <a:r>
              <a:rPr lang="en-US" altLang="ko-KR" dirty="0">
                <a:solidFill>
                  <a:srgbClr val="FF0000"/>
                </a:solidFill>
              </a:rPr>
              <a:t>0</a:t>
            </a:r>
            <a:r>
              <a:rPr lang="en-US" altLang="ko-KR" dirty="0"/>
              <a:t>)</a:t>
            </a:r>
          </a:p>
          <a:p>
            <a:pPr marL="0" indent="0">
              <a:buNone/>
            </a:pPr>
            <a:r>
              <a:rPr lang="en-US" altLang="ko-KR" dirty="0"/>
              <a:t>    </a:t>
            </a:r>
            <a:r>
              <a:rPr lang="en-US" altLang="ko-KR" dirty="0" err="1"/>
              <a:t>dds.set_profile_register</a:t>
            </a:r>
            <a:r>
              <a:rPr lang="en-US" altLang="ko-KR" dirty="0"/>
              <a:t>(ch1 = </a:t>
            </a:r>
            <a:r>
              <a:rPr lang="en-US" altLang="ko-KR" dirty="0">
                <a:solidFill>
                  <a:srgbClr val="FF0000"/>
                </a:solidFill>
              </a:rPr>
              <a:t>1</a:t>
            </a:r>
            <a:r>
              <a:rPr lang="en-US" altLang="ko-KR" dirty="0"/>
              <a:t>, ch2 = </a:t>
            </a:r>
            <a:r>
              <a:rPr lang="en-US" altLang="ko-KR" dirty="0">
                <a:solidFill>
                  <a:srgbClr val="FF0000"/>
                </a:solidFill>
              </a:rPr>
              <a:t>1</a:t>
            </a:r>
            <a:r>
              <a:rPr lang="en-US" altLang="ko-KR" dirty="0"/>
              <a:t>, </a:t>
            </a:r>
            <a:r>
              <a:rPr lang="en-US" altLang="ko-KR" dirty="0" err="1"/>
              <a:t>freq</a:t>
            </a:r>
            <a:r>
              <a:rPr lang="en-US" altLang="ko-KR" dirty="0"/>
              <a:t> = </a:t>
            </a:r>
            <a:r>
              <a:rPr lang="en-US" altLang="ko-KR" dirty="0">
                <a:solidFill>
                  <a:srgbClr val="FF0000"/>
                </a:solidFill>
              </a:rPr>
              <a:t>100 </a:t>
            </a:r>
            <a:r>
              <a:rPr lang="en-US" altLang="ko-KR" dirty="0"/>
              <a:t>* MHz, phase = </a:t>
            </a:r>
            <a:r>
              <a:rPr lang="en-US" altLang="ko-KR" dirty="0">
                <a:solidFill>
                  <a:srgbClr val="FF0000"/>
                </a:solidFill>
              </a:rPr>
              <a:t>0</a:t>
            </a:r>
            <a:r>
              <a:rPr lang="en-US" altLang="ko-KR" dirty="0"/>
              <a:t> * RAD, </a:t>
            </a:r>
          </a:p>
          <a:p>
            <a:pPr marL="0" indent="0">
              <a:buNone/>
            </a:pPr>
            <a:r>
              <a:rPr lang="en-US" altLang="ko-KR" dirty="0"/>
              <a:t>                             amplitude = </a:t>
            </a:r>
            <a:r>
              <a:rPr lang="en-US" altLang="ko-KR" dirty="0">
                <a:solidFill>
                  <a:srgbClr val="FF0000"/>
                </a:solidFill>
              </a:rPr>
              <a:t>1.0</a:t>
            </a:r>
            <a:r>
              <a:rPr lang="en-US" altLang="ko-KR" dirty="0"/>
              <a:t>, profile = </a:t>
            </a:r>
            <a:r>
              <a:rPr lang="en-US" altLang="ko-KR" dirty="0">
                <a:solidFill>
                  <a:srgbClr val="FF0000"/>
                </a:solidFill>
              </a:rPr>
              <a:t>1</a:t>
            </a:r>
            <a:r>
              <a:rPr lang="en-US" altLang="ko-KR" dirty="0"/>
              <a:t>)</a:t>
            </a:r>
          </a:p>
          <a:p>
            <a:pPr marL="0" indent="0">
              <a:buNone/>
            </a:pPr>
            <a:r>
              <a:rPr lang="en-US" altLang="ko-KR" dirty="0"/>
              <a:t>    </a:t>
            </a:r>
            <a:r>
              <a:rPr lang="en-US" altLang="ko-KR" dirty="0" err="1"/>
              <a:t>dds.set_profile_pin</a:t>
            </a:r>
            <a:r>
              <a:rPr lang="en-US" altLang="ko-KR" dirty="0"/>
              <a:t>(profile1 = </a:t>
            </a:r>
            <a:r>
              <a:rPr lang="en-US" altLang="ko-KR" dirty="0">
                <a:solidFill>
                  <a:srgbClr val="FF0000"/>
                </a:solidFill>
              </a:rPr>
              <a:t>1</a:t>
            </a:r>
            <a:r>
              <a:rPr lang="en-US" altLang="ko-KR" dirty="0"/>
              <a:t>, profile2 = </a:t>
            </a:r>
            <a:r>
              <a:rPr lang="en-US" altLang="ko-KR" dirty="0">
                <a:solidFill>
                  <a:srgbClr val="FF0000"/>
                </a:solidFill>
              </a:rPr>
              <a:t>0</a:t>
            </a:r>
            <a:r>
              <a:rPr lang="en-US" altLang="ko-KR" dirty="0"/>
              <a:t>)</a:t>
            </a:r>
          </a:p>
          <a:p>
            <a:pPr marL="0" indent="0">
              <a:buNone/>
            </a:pPr>
            <a:r>
              <a:rPr lang="en-US" altLang="ko-KR" dirty="0"/>
              <a:t>    </a:t>
            </a:r>
            <a:r>
              <a:rPr lang="en-US" altLang="ko-KR" dirty="0" err="1"/>
              <a:t>dds.set_parallel_amplitude</a:t>
            </a:r>
            <a:r>
              <a:rPr lang="en-US" altLang="ko-KR" dirty="0"/>
              <a:t>(amplitude = </a:t>
            </a:r>
            <a:r>
              <a:rPr lang="en-US" altLang="ko-KR" dirty="0">
                <a:solidFill>
                  <a:srgbClr val="FF0000"/>
                </a:solidFill>
              </a:rPr>
              <a:t>1.0</a:t>
            </a:r>
            <a:r>
              <a:rPr lang="en-US" altLang="ko-KR" dirty="0"/>
              <a:t>, </a:t>
            </a:r>
            <a:r>
              <a:rPr lang="en-US" altLang="ko-KR" dirty="0" err="1"/>
              <a:t>parallel_en</a:t>
            </a:r>
            <a:r>
              <a:rPr lang="en-US" altLang="ko-KR" dirty="0"/>
              <a:t> = </a:t>
            </a:r>
            <a:r>
              <a:rPr lang="en-US" altLang="ko-KR" dirty="0">
                <a:solidFill>
                  <a:srgbClr val="FF0000"/>
                </a:solidFill>
              </a:rPr>
              <a:t>1</a:t>
            </a:r>
            <a:r>
              <a:rPr lang="en-US" altLang="ko-KR" dirty="0"/>
              <a:t>)</a:t>
            </a:r>
          </a:p>
          <a:p>
            <a:pPr marL="0" indent="0">
              <a:buNone/>
            </a:pPr>
            <a:r>
              <a:rPr lang="en-US" altLang="ko-KR" dirty="0"/>
              <a:t>    </a:t>
            </a:r>
            <a:r>
              <a:rPr lang="en-US" altLang="ko-KR" dirty="0" err="1"/>
              <a:t>dds.initialize</a:t>
            </a:r>
            <a:r>
              <a:rPr lang="en-US" altLang="ko-KR" dirty="0"/>
              <a:t>(</a:t>
            </a:r>
            <a:r>
              <a:rPr lang="en-US" altLang="ko-KR" dirty="0">
                <a:solidFill>
                  <a:srgbClr val="FF0000"/>
                </a:solidFill>
              </a:rPr>
              <a:t>1</a:t>
            </a:r>
            <a:r>
              <a:rPr lang="en-US" altLang="ko-KR" dirty="0"/>
              <a:t>,</a:t>
            </a:r>
            <a:r>
              <a:rPr lang="en-US" altLang="ko-KR" dirty="0">
                <a:solidFill>
                  <a:srgbClr val="FF0000"/>
                </a:solidFill>
              </a:rPr>
              <a:t>1</a:t>
            </a:r>
            <a:r>
              <a:rPr lang="en-US" altLang="ko-KR" dirty="0"/>
              <a:t>)</a:t>
            </a:r>
          </a:p>
          <a:p>
            <a:pPr marL="0" indent="0">
              <a:buNone/>
            </a:pPr>
            <a:r>
              <a:rPr lang="en-US" altLang="ko-KR" dirty="0"/>
              <a:t>    dds.read32(</a:t>
            </a:r>
            <a:r>
              <a:rPr lang="en-US" altLang="ko-KR" dirty="0">
                <a:solidFill>
                  <a:srgbClr val="FF0000"/>
                </a:solidFill>
              </a:rPr>
              <a:t>1</a:t>
            </a:r>
            <a:r>
              <a:rPr lang="en-US" altLang="ko-KR" dirty="0"/>
              <a:t>,</a:t>
            </a:r>
            <a:r>
              <a:rPr lang="en-US" altLang="ko-KR" dirty="0">
                <a:solidFill>
                  <a:srgbClr val="FF0000"/>
                </a:solidFill>
              </a:rPr>
              <a:t>0</a:t>
            </a:r>
            <a:r>
              <a:rPr lang="en-US" altLang="ko-KR" dirty="0"/>
              <a:t>,</a:t>
            </a:r>
            <a:r>
              <a:rPr lang="en-US" altLang="ko-KR" dirty="0">
                <a:solidFill>
                  <a:srgbClr val="FF0000"/>
                </a:solidFill>
              </a:rPr>
              <a:t>0x00</a:t>
            </a:r>
            <a:r>
              <a:rPr lang="en-US" altLang="ko-KR" dirty="0"/>
              <a:t>)</a:t>
            </a:r>
          </a:p>
          <a:p>
            <a:pPr marL="0" indent="0">
              <a:buNone/>
            </a:pPr>
            <a:r>
              <a:rPr lang="en-US" altLang="ko-KR" dirty="0"/>
              <a:t>    dds.read32(</a:t>
            </a:r>
            <a:r>
              <a:rPr lang="en-US" altLang="ko-KR" dirty="0">
                <a:solidFill>
                  <a:srgbClr val="FF0000"/>
                </a:solidFill>
              </a:rPr>
              <a:t>0</a:t>
            </a:r>
            <a:r>
              <a:rPr lang="en-US" altLang="ko-KR" dirty="0"/>
              <a:t>,</a:t>
            </a:r>
            <a:r>
              <a:rPr lang="en-US" altLang="ko-KR" dirty="0">
                <a:solidFill>
                  <a:srgbClr val="FF0000"/>
                </a:solidFill>
              </a:rPr>
              <a:t>1</a:t>
            </a:r>
            <a:r>
              <a:rPr lang="en-US" altLang="ko-KR" dirty="0"/>
              <a:t>,</a:t>
            </a:r>
            <a:r>
              <a:rPr lang="en-US" altLang="ko-KR" dirty="0">
                <a:solidFill>
                  <a:srgbClr val="FF0000"/>
                </a:solidFill>
              </a:rPr>
              <a:t>0x01</a:t>
            </a:r>
            <a:r>
              <a:rPr lang="en-US" altLang="ko-KR" dirty="0"/>
              <a:t>)</a:t>
            </a:r>
          </a:p>
          <a:p>
            <a:pPr marL="0" indent="0">
              <a:buNone/>
            </a:pPr>
            <a:r>
              <a:rPr lang="en-US" altLang="ko-KR" dirty="0"/>
              <a:t>    dds.read32(</a:t>
            </a:r>
            <a:r>
              <a:rPr lang="en-US" altLang="ko-KR" dirty="0">
                <a:solidFill>
                  <a:srgbClr val="FF0000"/>
                </a:solidFill>
              </a:rPr>
              <a:t>1</a:t>
            </a:r>
            <a:r>
              <a:rPr lang="en-US" altLang="ko-KR" dirty="0"/>
              <a:t>,</a:t>
            </a:r>
            <a:r>
              <a:rPr lang="en-US" altLang="ko-KR" dirty="0">
                <a:solidFill>
                  <a:srgbClr val="FF0000"/>
                </a:solidFill>
              </a:rPr>
              <a:t>0</a:t>
            </a:r>
            <a:r>
              <a:rPr lang="en-US" altLang="ko-KR" dirty="0"/>
              <a:t>,</a:t>
            </a:r>
            <a:r>
              <a:rPr lang="en-US" altLang="ko-KR" dirty="0">
                <a:solidFill>
                  <a:srgbClr val="FF0000"/>
                </a:solidFill>
              </a:rPr>
              <a:t>0x02</a:t>
            </a:r>
            <a:r>
              <a:rPr lang="en-US" altLang="ko-KR" dirty="0"/>
              <a:t>)</a:t>
            </a:r>
          </a:p>
          <a:p>
            <a:pPr marL="0" indent="0">
              <a:buNone/>
            </a:pPr>
            <a:r>
              <a:rPr lang="en-US" altLang="ko-KR" dirty="0"/>
              <a:t>    </a:t>
            </a:r>
            <a:r>
              <a:rPr lang="en-US" altLang="ko-KR" dirty="0" err="1"/>
              <a:t>dds.read_rti_fifo</a:t>
            </a:r>
            <a:r>
              <a:rPr lang="en-US" altLang="ko-KR" dirty="0"/>
              <a:t>()</a:t>
            </a:r>
          </a:p>
          <a:p>
            <a:pPr marL="0" indent="0">
              <a:buNone/>
            </a:pPr>
            <a:r>
              <a:rPr lang="en-US" altLang="ko-KR" dirty="0"/>
              <a:t>    </a:t>
            </a:r>
            <a:r>
              <a:rPr lang="en-US" altLang="ko-KR" dirty="0" err="1"/>
              <a:t>dds.read_rti_fifo</a:t>
            </a:r>
            <a:r>
              <a:rPr lang="en-US" altLang="ko-KR" dirty="0"/>
              <a:t>()</a:t>
            </a:r>
          </a:p>
          <a:p>
            <a:pPr marL="0" indent="0">
              <a:buNone/>
            </a:pPr>
            <a:r>
              <a:rPr lang="en-US" altLang="ko-KR" dirty="0"/>
              <a:t>    </a:t>
            </a:r>
            <a:r>
              <a:rPr lang="en-US" altLang="ko-KR" dirty="0" err="1"/>
              <a:t>dds.read_rti_fifo</a:t>
            </a:r>
            <a:r>
              <a:rPr lang="en-US" altLang="ko-KR" dirty="0"/>
              <a:t>()</a:t>
            </a:r>
          </a:p>
          <a:p>
            <a:pPr marL="0" indent="0">
              <a:buNone/>
            </a:pPr>
            <a:r>
              <a:rPr lang="en-US" altLang="ko-KR" dirty="0"/>
              <a:t>    </a:t>
            </a:r>
            <a:r>
              <a:rPr lang="en-US" altLang="ko-KR" dirty="0" err="1"/>
              <a:t>dds.read_rti_fifo</a:t>
            </a:r>
            <a:r>
              <a:rPr lang="en-US" altLang="ko-KR" dirty="0"/>
              <a:t>()</a:t>
            </a:r>
          </a:p>
          <a:p>
            <a:pPr marL="0" indent="0">
              <a:buNone/>
            </a:pPr>
            <a:r>
              <a:rPr lang="en-US" altLang="ko-KR" dirty="0"/>
              <a:t>    </a:t>
            </a:r>
            <a:r>
              <a:rPr lang="en-US" altLang="ko-KR" dirty="0" err="1"/>
              <a:t>dds.read_rti_fifo</a:t>
            </a:r>
            <a:r>
              <a:rPr lang="en-US" altLang="ko-KR" dirty="0"/>
              <a:t>()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1E75840-A302-4C0F-824E-E2C0913E74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2020. 8. 28.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4983206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5D20371-5F36-46D8-99B0-87B9128740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2020. 8. 28.</a:t>
            </a:r>
            <a:endParaRPr kumimoji="1" lang="ko-Kore-KR" altLang="en-US" dirty="0"/>
          </a:p>
        </p:txBody>
      </p: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40C83EED-E1B3-408A-A72C-BC5433159512}"/>
              </a:ext>
            </a:extLst>
          </p:cNvPr>
          <p:cNvGrpSpPr/>
          <p:nvPr/>
        </p:nvGrpSpPr>
        <p:grpSpPr>
          <a:xfrm>
            <a:off x="1430619" y="1262644"/>
            <a:ext cx="9330762" cy="5316695"/>
            <a:chOff x="2542118" y="33556"/>
            <a:chExt cx="9621919" cy="6750453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EBB77BFB-C210-4CC6-9B48-06BCFAA9D03B}"/>
                </a:ext>
              </a:extLst>
            </p:cNvPr>
            <p:cNvSpPr/>
            <p:nvPr/>
          </p:nvSpPr>
          <p:spPr>
            <a:xfrm>
              <a:off x="2542118" y="33556"/>
              <a:ext cx="6347882" cy="674474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900" dirty="0" err="1">
                  <a:solidFill>
                    <a:schemeClr val="tx1"/>
                  </a:solidFill>
                </a:rPr>
                <a:t>spi_core</a:t>
              </a:r>
              <a:r>
                <a:rPr lang="en-US" altLang="ko-KR" sz="900" dirty="0">
                  <a:solidFill>
                    <a:schemeClr val="tx1"/>
                  </a:solidFill>
                </a:rPr>
                <a:t>(AD9910_1)</a:t>
              </a:r>
              <a:endParaRPr lang="ko-KR" altLang="en-US" sz="900" dirty="0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AEFF622-202D-4D65-9CBB-033546CD5A5D}"/>
                </a:ext>
              </a:extLst>
            </p:cNvPr>
            <p:cNvSpPr/>
            <p:nvPr/>
          </p:nvSpPr>
          <p:spPr>
            <a:xfrm>
              <a:off x="9042400" y="33556"/>
              <a:ext cx="3121637" cy="492092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900" dirty="0" err="1">
                  <a:solidFill>
                    <a:schemeClr val="tx1"/>
                  </a:solidFill>
                </a:rPr>
                <a:t>rto_core</a:t>
              </a:r>
              <a:r>
                <a:rPr lang="en-US" altLang="ko-KR" sz="900" dirty="0">
                  <a:solidFill>
                    <a:schemeClr val="tx1"/>
                  </a:solidFill>
                </a:rPr>
                <a:t>(</a:t>
              </a:r>
              <a:r>
                <a:rPr lang="en-US" altLang="ko-KR" sz="900" dirty="0" err="1">
                  <a:solidFill>
                    <a:schemeClr val="tx1"/>
                  </a:solidFill>
                </a:rPr>
                <a:t>rto_core</a:t>
              </a:r>
              <a:r>
                <a:rPr lang="en-US" altLang="ko-KR" sz="900" dirty="0">
                  <a:solidFill>
                    <a:schemeClr val="tx1"/>
                  </a:solidFill>
                </a:rPr>
                <a:t>)</a:t>
              </a:r>
              <a:endParaRPr lang="ko-KR" altLang="en-US" sz="900" dirty="0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E027BCA-8547-45C8-97CF-8345C6A4D857}"/>
                </a:ext>
              </a:extLst>
            </p:cNvPr>
            <p:cNvSpPr/>
            <p:nvPr/>
          </p:nvSpPr>
          <p:spPr>
            <a:xfrm>
              <a:off x="9042400" y="653892"/>
              <a:ext cx="1311275" cy="23051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900" dirty="0" err="1">
                  <a:solidFill>
                    <a:schemeClr val="tx1"/>
                  </a:solidFill>
                </a:rPr>
                <a:t>counter_matched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7D07E37C-5E57-4110-BB6F-C4A18C0DE134}"/>
                </a:ext>
              </a:extLst>
            </p:cNvPr>
            <p:cNvSpPr/>
            <p:nvPr/>
          </p:nvSpPr>
          <p:spPr>
            <a:xfrm>
              <a:off x="9042400" y="994880"/>
              <a:ext cx="1311275" cy="23051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900" dirty="0">
                  <a:solidFill>
                    <a:schemeClr val="tx1"/>
                  </a:solidFill>
                </a:rPr>
                <a:t>[127:0]</a:t>
              </a:r>
              <a:r>
                <a:rPr lang="en-US" altLang="ko-KR" sz="900" dirty="0" err="1">
                  <a:solidFill>
                    <a:schemeClr val="tx1"/>
                  </a:solidFill>
                </a:rPr>
                <a:t>rto_out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4A82091-BDAF-4ED0-B666-12A165E3FE0B}"/>
                </a:ext>
              </a:extLst>
            </p:cNvPr>
            <p:cNvSpPr/>
            <p:nvPr/>
          </p:nvSpPr>
          <p:spPr>
            <a:xfrm>
              <a:off x="10841887" y="653892"/>
              <a:ext cx="1311275" cy="23051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900" dirty="0" err="1">
                  <a:solidFill>
                    <a:schemeClr val="tx1"/>
                  </a:solidFill>
                </a:rPr>
                <a:t>timestamp_error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F21AD7D-4B4F-4416-9624-5A15466467E9}"/>
                </a:ext>
              </a:extLst>
            </p:cNvPr>
            <p:cNvSpPr/>
            <p:nvPr/>
          </p:nvSpPr>
          <p:spPr>
            <a:xfrm>
              <a:off x="10841887" y="893161"/>
              <a:ext cx="1311275" cy="23051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900" dirty="0" err="1">
                  <a:solidFill>
                    <a:schemeClr val="tx1"/>
                  </a:solidFill>
                </a:rPr>
                <a:t>overflow_error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47F5ED18-3DBA-4123-B885-E92C59FFC068}"/>
                </a:ext>
              </a:extLst>
            </p:cNvPr>
            <p:cNvSpPr/>
            <p:nvPr/>
          </p:nvSpPr>
          <p:spPr>
            <a:xfrm>
              <a:off x="10841887" y="1132430"/>
              <a:ext cx="1311275" cy="23051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900" dirty="0">
                  <a:solidFill>
                    <a:schemeClr val="tx1"/>
                  </a:solidFill>
                </a:rPr>
                <a:t>[31:0]</a:t>
              </a:r>
              <a:r>
                <a:rPr lang="en-US" altLang="ko-KR" sz="900" dirty="0" err="1">
                  <a:solidFill>
                    <a:schemeClr val="tx1"/>
                  </a:solidFill>
                </a:rPr>
                <a:t>rd_data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7A8EF612-5A69-4985-8A79-49F0982A6D94}"/>
                </a:ext>
              </a:extLst>
            </p:cNvPr>
            <p:cNvSpPr/>
            <p:nvPr/>
          </p:nvSpPr>
          <p:spPr>
            <a:xfrm>
              <a:off x="10841887" y="1371699"/>
              <a:ext cx="1311275" cy="23051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900" dirty="0">
                  <a:solidFill>
                    <a:schemeClr val="tx1"/>
                  </a:solidFill>
                </a:rPr>
                <a:t>full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326D3460-EA71-4FC0-B7A1-123B4A79C9A2}"/>
                </a:ext>
              </a:extLst>
            </p:cNvPr>
            <p:cNvSpPr/>
            <p:nvPr/>
          </p:nvSpPr>
          <p:spPr>
            <a:xfrm>
              <a:off x="10841887" y="1610968"/>
              <a:ext cx="1311275" cy="23051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900" dirty="0">
                  <a:solidFill>
                    <a:schemeClr val="tx1"/>
                  </a:solidFill>
                </a:rPr>
                <a:t>empty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856AA48F-BFF5-40A7-9B54-C09D5179527B}"/>
                </a:ext>
              </a:extLst>
            </p:cNvPr>
            <p:cNvSpPr/>
            <p:nvPr/>
          </p:nvSpPr>
          <p:spPr>
            <a:xfrm>
              <a:off x="10841887" y="1850526"/>
              <a:ext cx="1311275" cy="23051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900" dirty="0" err="1">
                  <a:solidFill>
                    <a:schemeClr val="tx1"/>
                  </a:solidFill>
                </a:rPr>
                <a:t>auto_start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13B4103C-B636-4673-A4AC-0C4600CF5E91}"/>
                </a:ext>
              </a:extLst>
            </p:cNvPr>
            <p:cNvSpPr/>
            <p:nvPr/>
          </p:nvSpPr>
          <p:spPr>
            <a:xfrm>
              <a:off x="10841887" y="2090084"/>
              <a:ext cx="1311275" cy="23051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900" dirty="0">
                  <a:solidFill>
                    <a:schemeClr val="tx1"/>
                  </a:solidFill>
                </a:rPr>
                <a:t>[31:0]</a:t>
              </a:r>
              <a:r>
                <a:rPr lang="en-US" altLang="ko-KR" sz="900" dirty="0" err="1">
                  <a:solidFill>
                    <a:schemeClr val="tx1"/>
                  </a:solidFill>
                </a:rPr>
                <a:t>wr_data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B6556370-504D-4B13-89BD-6E0AA114BFA8}"/>
                </a:ext>
              </a:extLst>
            </p:cNvPr>
            <p:cNvSpPr/>
            <p:nvPr/>
          </p:nvSpPr>
          <p:spPr>
            <a:xfrm>
              <a:off x="10841887" y="2329800"/>
              <a:ext cx="1311275" cy="23051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900" dirty="0">
                  <a:solidFill>
                    <a:schemeClr val="tx1"/>
                  </a:solidFill>
                </a:rPr>
                <a:t>reset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97325CF3-1907-4F1D-AF45-5CC54A73F0A9}"/>
                </a:ext>
              </a:extLst>
            </p:cNvPr>
            <p:cNvSpPr/>
            <p:nvPr/>
          </p:nvSpPr>
          <p:spPr>
            <a:xfrm>
              <a:off x="10841887" y="2569516"/>
              <a:ext cx="1311275" cy="23051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900" dirty="0">
                  <a:solidFill>
                    <a:schemeClr val="tx1"/>
                  </a:solidFill>
                </a:rPr>
                <a:t>write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2FDA2270-1DB8-4B17-922D-8390AC63CA78}"/>
                </a:ext>
              </a:extLst>
            </p:cNvPr>
            <p:cNvSpPr/>
            <p:nvPr/>
          </p:nvSpPr>
          <p:spPr>
            <a:xfrm>
              <a:off x="10841887" y="2809232"/>
              <a:ext cx="1311275" cy="23051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900" dirty="0">
                  <a:solidFill>
                    <a:schemeClr val="tx1"/>
                  </a:solidFill>
                </a:rPr>
                <a:t>counter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A9B38D20-7624-438F-B78C-F16524FB1CEC}"/>
                </a:ext>
              </a:extLst>
            </p:cNvPr>
            <p:cNvSpPr/>
            <p:nvPr/>
          </p:nvSpPr>
          <p:spPr>
            <a:xfrm>
              <a:off x="10841887" y="3049803"/>
              <a:ext cx="1311275" cy="23051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900" dirty="0">
                  <a:solidFill>
                    <a:schemeClr val="tx1"/>
                  </a:solidFill>
                </a:rPr>
                <a:t>[63:0]counter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A77CDAF5-C2F4-433B-9AAB-E4852DFA68E7}"/>
                </a:ext>
              </a:extLst>
            </p:cNvPr>
            <p:cNvSpPr/>
            <p:nvPr/>
          </p:nvSpPr>
          <p:spPr>
            <a:xfrm>
              <a:off x="10841887" y="3290374"/>
              <a:ext cx="1311275" cy="23051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900" dirty="0">
                  <a:solidFill>
                    <a:schemeClr val="tx1"/>
                  </a:solidFill>
                </a:rPr>
                <a:t>cs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79C7CC5E-0B66-476A-9749-7133BACCD929}"/>
                </a:ext>
              </a:extLst>
            </p:cNvPr>
            <p:cNvSpPr/>
            <p:nvPr/>
          </p:nvSpPr>
          <p:spPr>
            <a:xfrm>
              <a:off x="10841887" y="3530945"/>
              <a:ext cx="1311275" cy="23051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900" dirty="0">
                  <a:solidFill>
                    <a:schemeClr val="tx1"/>
                  </a:solidFill>
                </a:rPr>
                <a:t>read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5BF729D4-8DA8-4A34-A96D-EF5726A1645C}"/>
                </a:ext>
              </a:extLst>
            </p:cNvPr>
            <p:cNvSpPr/>
            <p:nvPr/>
          </p:nvSpPr>
          <p:spPr>
            <a:xfrm>
              <a:off x="10841887" y="3771516"/>
              <a:ext cx="1311275" cy="23051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900" dirty="0">
                  <a:solidFill>
                    <a:schemeClr val="tx1"/>
                  </a:solidFill>
                </a:rPr>
                <a:t>[4:0]</a:t>
              </a:r>
              <a:r>
                <a:rPr lang="en-US" altLang="ko-KR" sz="900" dirty="0" err="1">
                  <a:solidFill>
                    <a:schemeClr val="tx1"/>
                  </a:solidFill>
                </a:rPr>
                <a:t>addr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66466C41-8097-4C32-A2DC-26C499A9F3B3}"/>
                </a:ext>
              </a:extLst>
            </p:cNvPr>
            <p:cNvSpPr/>
            <p:nvPr/>
          </p:nvSpPr>
          <p:spPr>
            <a:xfrm>
              <a:off x="10841887" y="4012087"/>
              <a:ext cx="1311275" cy="23051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900" dirty="0" err="1">
                  <a:solidFill>
                    <a:schemeClr val="tx1"/>
                  </a:solidFill>
                </a:rPr>
                <a:t>clk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1B5C32EF-E8F2-4530-B488-889CFACB5CE4}"/>
                </a:ext>
              </a:extLst>
            </p:cNvPr>
            <p:cNvSpPr/>
            <p:nvPr/>
          </p:nvSpPr>
          <p:spPr>
            <a:xfrm>
              <a:off x="10841887" y="4242599"/>
              <a:ext cx="1311275" cy="23051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900" dirty="0">
                  <a:solidFill>
                    <a:schemeClr val="tx1"/>
                  </a:solidFill>
                </a:rPr>
                <a:t>[15:0]</a:t>
              </a:r>
              <a:r>
                <a:rPr lang="en-US" altLang="ko-KR" sz="900" dirty="0" err="1">
                  <a:solidFill>
                    <a:schemeClr val="tx1"/>
                  </a:solidFill>
                </a:rPr>
                <a:t>dest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3079D1D1-4B34-480F-8697-7E6E7C4A9067}"/>
                </a:ext>
              </a:extLst>
            </p:cNvPr>
            <p:cNvSpPr/>
            <p:nvPr/>
          </p:nvSpPr>
          <p:spPr>
            <a:xfrm>
              <a:off x="5495089" y="653892"/>
              <a:ext cx="1409700" cy="411775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1100" dirty="0">
                  <a:solidFill>
                    <a:schemeClr val="tx1"/>
                  </a:solidFill>
                </a:rPr>
                <a:t>SPI_FSM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BA79E874-65AC-457D-B30E-137396FBBC4D}"/>
                </a:ext>
              </a:extLst>
            </p:cNvPr>
            <p:cNvSpPr/>
            <p:nvPr/>
          </p:nvSpPr>
          <p:spPr>
            <a:xfrm>
              <a:off x="10353675" y="4484696"/>
              <a:ext cx="1799487" cy="23051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900" dirty="0">
                  <a:solidFill>
                    <a:schemeClr val="tx1"/>
                  </a:solidFill>
                </a:rPr>
                <a:t>[127:0]</a:t>
              </a:r>
              <a:r>
                <a:rPr lang="en-US" altLang="ko-KR" sz="900" dirty="0" err="1">
                  <a:solidFill>
                    <a:schemeClr val="tx1"/>
                  </a:solidFill>
                </a:rPr>
                <a:t>timestamp_error_data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2E859A24-0423-44C6-8166-34D31101E7F4}"/>
                </a:ext>
              </a:extLst>
            </p:cNvPr>
            <p:cNvSpPr/>
            <p:nvPr/>
          </p:nvSpPr>
          <p:spPr>
            <a:xfrm>
              <a:off x="10353675" y="4723965"/>
              <a:ext cx="1799487" cy="23051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900" dirty="0">
                  <a:solidFill>
                    <a:schemeClr val="tx1"/>
                  </a:solidFill>
                </a:rPr>
                <a:t>[127:0]</a:t>
              </a:r>
              <a:r>
                <a:rPr lang="en-US" altLang="ko-KR" sz="900" dirty="0" err="1">
                  <a:solidFill>
                    <a:schemeClr val="tx1"/>
                  </a:solidFill>
                </a:rPr>
                <a:t>overflow_error_data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AA94F892-B5CA-4554-BAD3-A6CDF8BCB0F7}"/>
                </a:ext>
              </a:extLst>
            </p:cNvPr>
            <p:cNvGrpSpPr/>
            <p:nvPr/>
          </p:nvGrpSpPr>
          <p:grpSpPr>
            <a:xfrm>
              <a:off x="7009338" y="174200"/>
              <a:ext cx="1817163" cy="3346686"/>
              <a:chOff x="7009338" y="653892"/>
              <a:chExt cx="1817163" cy="3346686"/>
            </a:xfrm>
          </p:grpSpPr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52DD6CA6-AE9B-4237-A07C-F1FBAA2B513E}"/>
                  </a:ext>
                </a:extLst>
              </p:cNvPr>
              <p:cNvSpPr/>
              <p:nvPr/>
            </p:nvSpPr>
            <p:spPr>
              <a:xfrm>
                <a:off x="7009339" y="653892"/>
                <a:ext cx="1753664" cy="3346686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ko-KR" sz="900" dirty="0" err="1">
                    <a:solidFill>
                      <a:schemeClr val="tx1"/>
                    </a:solidFill>
                  </a:rPr>
                  <a:t>gpo_core</a:t>
                </a:r>
                <a:r>
                  <a:rPr lang="en-US" altLang="ko-KR" sz="900" dirty="0">
                    <a:solidFill>
                      <a:schemeClr val="tx1"/>
                    </a:solidFill>
                  </a:rPr>
                  <a:t>(</a:t>
                </a:r>
                <a:r>
                  <a:rPr lang="en-US" altLang="ko-KR" sz="900" dirty="0" err="1">
                    <a:solidFill>
                      <a:schemeClr val="tx1"/>
                    </a:solidFill>
                  </a:rPr>
                  <a:t>spi_config</a:t>
                </a:r>
                <a:r>
                  <a:rPr lang="en-US" altLang="ko-KR" sz="900" dirty="0">
                    <a:solidFill>
                      <a:schemeClr val="tx1"/>
                    </a:solidFill>
                  </a:rPr>
                  <a:t>)</a:t>
                </a:r>
                <a:endParaRPr lang="ko-KR" altLang="en-US" sz="900" dirty="0"/>
              </a:p>
            </p:txBody>
          </p:sp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B55B7E7F-C1D9-4A1A-8B83-B130BAF3094C}"/>
                  </a:ext>
                </a:extLst>
              </p:cNvPr>
              <p:cNvSpPr/>
              <p:nvPr/>
            </p:nvSpPr>
            <p:spPr>
              <a:xfrm>
                <a:off x="7009338" y="879624"/>
                <a:ext cx="1311275" cy="23051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900" dirty="0">
                    <a:solidFill>
                      <a:schemeClr val="tx1"/>
                    </a:solidFill>
                  </a:rPr>
                  <a:t>[63:0]</a:t>
                </a:r>
                <a:r>
                  <a:rPr lang="en-US" altLang="ko-KR" sz="900" dirty="0" err="1">
                    <a:solidFill>
                      <a:schemeClr val="tx1"/>
                    </a:solidFill>
                  </a:rPr>
                  <a:t>gpo_out</a:t>
                </a:r>
                <a:endParaRPr lang="ko-KR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CF9DC0B4-BBDD-489C-B6B8-DBF5ADFDE9F2}"/>
                  </a:ext>
                </a:extLst>
              </p:cNvPr>
              <p:cNvSpPr/>
              <p:nvPr/>
            </p:nvSpPr>
            <p:spPr>
              <a:xfrm>
                <a:off x="7009338" y="1123673"/>
                <a:ext cx="1311275" cy="23051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900" dirty="0">
                    <a:solidFill>
                      <a:schemeClr val="tx1"/>
                    </a:solidFill>
                  </a:rPr>
                  <a:t>busy</a:t>
                </a:r>
                <a:endParaRPr lang="ko-KR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1351741C-CD8B-42D6-985B-505B8F413293}"/>
                  </a:ext>
                </a:extLst>
              </p:cNvPr>
              <p:cNvSpPr/>
              <p:nvPr/>
            </p:nvSpPr>
            <p:spPr>
              <a:xfrm>
                <a:off x="7009338" y="1371699"/>
                <a:ext cx="1311275" cy="23051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900" dirty="0">
                    <a:solidFill>
                      <a:schemeClr val="tx1"/>
                    </a:solidFill>
                  </a:rPr>
                  <a:t>selected</a:t>
                </a:r>
                <a:endParaRPr lang="ko-KR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3BF935C9-2542-4603-AFEA-C2D9EE1DB38A}"/>
                  </a:ext>
                </a:extLst>
              </p:cNvPr>
              <p:cNvSpPr/>
              <p:nvPr/>
            </p:nvSpPr>
            <p:spPr>
              <a:xfrm>
                <a:off x="7515226" y="879624"/>
                <a:ext cx="1311275" cy="23051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altLang="ko-KR" sz="900" dirty="0">
                    <a:solidFill>
                      <a:schemeClr val="tx1"/>
                    </a:solidFill>
                  </a:rPr>
                  <a:t>[127:0]</a:t>
                </a:r>
                <a:r>
                  <a:rPr lang="en-US" altLang="ko-KR" sz="900" dirty="0" err="1">
                    <a:solidFill>
                      <a:schemeClr val="tx1"/>
                    </a:solidFill>
                  </a:rPr>
                  <a:t>error_data</a:t>
                </a:r>
                <a:endParaRPr lang="ko-KR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B83F3631-4708-4BD1-B971-B4BBF75B45DD}"/>
                  </a:ext>
                </a:extLst>
              </p:cNvPr>
              <p:cNvSpPr/>
              <p:nvPr/>
            </p:nvSpPr>
            <p:spPr>
              <a:xfrm>
                <a:off x="7515226" y="1132430"/>
                <a:ext cx="1311275" cy="23051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altLang="ko-KR" sz="900" dirty="0" err="1">
                    <a:solidFill>
                      <a:schemeClr val="tx1"/>
                    </a:solidFill>
                  </a:rPr>
                  <a:t>overrided</a:t>
                </a:r>
                <a:endParaRPr lang="ko-KR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EFBA3B5A-6F9C-48B1-83BD-19BAED5C7F23}"/>
                  </a:ext>
                </a:extLst>
              </p:cNvPr>
              <p:cNvSpPr/>
              <p:nvPr/>
            </p:nvSpPr>
            <p:spPr>
              <a:xfrm>
                <a:off x="7515226" y="1375741"/>
                <a:ext cx="1311275" cy="23051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altLang="ko-KR" sz="900" dirty="0" err="1">
                    <a:solidFill>
                      <a:schemeClr val="tx1"/>
                    </a:solidFill>
                  </a:rPr>
                  <a:t>busy_error</a:t>
                </a:r>
                <a:endParaRPr lang="ko-KR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8F3B671B-8F69-465F-A78C-DD9E89EDEFB6}"/>
                  </a:ext>
                </a:extLst>
              </p:cNvPr>
              <p:cNvSpPr/>
              <p:nvPr/>
            </p:nvSpPr>
            <p:spPr>
              <a:xfrm>
                <a:off x="7515226" y="1622059"/>
                <a:ext cx="1311275" cy="23051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altLang="ko-KR" sz="900" dirty="0" err="1">
                    <a:solidFill>
                      <a:schemeClr val="tx1"/>
                    </a:solidFill>
                  </a:rPr>
                  <a:t>counter_matched</a:t>
                </a:r>
                <a:endParaRPr lang="ko-KR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40A377D8-07B7-4F84-9936-D09EDC56C3B5}"/>
                  </a:ext>
                </a:extLst>
              </p:cNvPr>
              <p:cNvSpPr/>
              <p:nvPr/>
            </p:nvSpPr>
            <p:spPr>
              <a:xfrm>
                <a:off x="7515226" y="1863088"/>
                <a:ext cx="1311275" cy="23051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altLang="ko-KR" sz="900" dirty="0">
                    <a:solidFill>
                      <a:schemeClr val="tx1"/>
                    </a:solidFill>
                  </a:rPr>
                  <a:t>[127:0]</a:t>
                </a:r>
                <a:r>
                  <a:rPr lang="en-US" altLang="ko-KR" sz="900" dirty="0" err="1">
                    <a:solidFill>
                      <a:schemeClr val="tx1"/>
                    </a:solidFill>
                  </a:rPr>
                  <a:t>gpo_in</a:t>
                </a:r>
                <a:endParaRPr lang="ko-KR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B237BC7E-89D0-4834-85A6-271C88C0BC2E}"/>
                  </a:ext>
                </a:extLst>
              </p:cNvPr>
              <p:cNvSpPr/>
              <p:nvPr/>
            </p:nvSpPr>
            <p:spPr>
              <a:xfrm>
                <a:off x="7251700" y="2107291"/>
                <a:ext cx="1574801" cy="23051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altLang="ko-KR" sz="900" dirty="0">
                    <a:solidFill>
                      <a:schemeClr val="tx1"/>
                    </a:solidFill>
                  </a:rPr>
                  <a:t>[63:0]</a:t>
                </a:r>
                <a:r>
                  <a:rPr lang="en-US" altLang="ko-KR" sz="900" dirty="0" err="1">
                    <a:solidFill>
                      <a:schemeClr val="tx1"/>
                    </a:solidFill>
                  </a:rPr>
                  <a:t>override_value_input</a:t>
                </a:r>
                <a:endParaRPr lang="ko-KR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BC00154C-D0E1-440E-BCCF-47CE602DADAA}"/>
                  </a:ext>
                </a:extLst>
              </p:cNvPr>
              <p:cNvSpPr/>
              <p:nvPr/>
            </p:nvSpPr>
            <p:spPr>
              <a:xfrm>
                <a:off x="7251700" y="2356471"/>
                <a:ext cx="1574801" cy="23051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altLang="ko-KR" sz="900" dirty="0" err="1">
                    <a:solidFill>
                      <a:schemeClr val="tx1"/>
                    </a:solidFill>
                  </a:rPr>
                  <a:t>override_en_input</a:t>
                </a:r>
                <a:endParaRPr lang="ko-KR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3CBEF3AF-BB0F-40F4-88D3-516896098FD2}"/>
                  </a:ext>
                </a:extLst>
              </p:cNvPr>
              <p:cNvSpPr/>
              <p:nvPr/>
            </p:nvSpPr>
            <p:spPr>
              <a:xfrm>
                <a:off x="7251700" y="2605651"/>
                <a:ext cx="1574801" cy="23051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altLang="ko-KR" sz="900" dirty="0" err="1">
                    <a:solidFill>
                      <a:schemeClr val="tx1"/>
                    </a:solidFill>
                  </a:rPr>
                  <a:t>selected_input</a:t>
                </a:r>
                <a:endParaRPr lang="ko-KR" altLang="en-US" sz="9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3C57CA06-5552-458F-8B88-53875C24722D}"/>
                </a:ext>
              </a:extLst>
            </p:cNvPr>
            <p:cNvSpPr/>
            <p:nvPr/>
          </p:nvSpPr>
          <p:spPr>
            <a:xfrm>
              <a:off x="9042400" y="5064953"/>
              <a:ext cx="3121637" cy="17190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900" dirty="0" err="1">
                  <a:solidFill>
                    <a:schemeClr val="tx1"/>
                  </a:solidFill>
                </a:rPr>
                <a:t>rti_core</a:t>
              </a:r>
              <a:r>
                <a:rPr lang="en-US" altLang="ko-KR" sz="900" dirty="0">
                  <a:solidFill>
                    <a:schemeClr val="tx1"/>
                  </a:solidFill>
                </a:rPr>
                <a:t>()</a:t>
              </a:r>
              <a:endParaRPr lang="ko-KR" altLang="en-US" sz="900" dirty="0"/>
            </a:p>
          </p:txBody>
        </p: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412E7A5A-A9E6-4E53-84A0-86F1D5EBDF0A}"/>
                </a:ext>
              </a:extLst>
            </p:cNvPr>
            <p:cNvGrpSpPr/>
            <p:nvPr/>
          </p:nvGrpSpPr>
          <p:grpSpPr>
            <a:xfrm>
              <a:off x="2686948" y="653892"/>
              <a:ext cx="2703592" cy="6029907"/>
              <a:chOff x="2686948" y="653892"/>
              <a:chExt cx="2703592" cy="6029907"/>
            </a:xfrm>
          </p:grpSpPr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801E27ED-4673-403F-B263-70084316C703}"/>
                  </a:ext>
                </a:extLst>
              </p:cNvPr>
              <p:cNvSpPr/>
              <p:nvPr/>
            </p:nvSpPr>
            <p:spPr>
              <a:xfrm>
                <a:off x="2686948" y="653892"/>
                <a:ext cx="2703592" cy="411775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ko-KR" sz="900" dirty="0" err="1">
                    <a:solidFill>
                      <a:schemeClr val="tx1"/>
                    </a:solidFill>
                  </a:rPr>
                  <a:t>single_spi_output</a:t>
                </a:r>
                <a:endParaRPr lang="ko-KR" altLang="en-US" sz="900" dirty="0"/>
              </a:p>
            </p:txBody>
          </p:sp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CF71CC31-D404-4D15-A8F5-EA304069D2A6}"/>
                  </a:ext>
                </a:extLst>
              </p:cNvPr>
              <p:cNvSpPr/>
              <p:nvPr/>
            </p:nvSpPr>
            <p:spPr>
              <a:xfrm>
                <a:off x="2717070" y="879624"/>
                <a:ext cx="1311275" cy="23051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900" dirty="0" err="1">
                    <a:solidFill>
                      <a:schemeClr val="tx1"/>
                    </a:solidFill>
                  </a:rPr>
                  <a:t>sck</a:t>
                </a:r>
                <a:endParaRPr lang="ko-KR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8891914D-177A-471B-B003-0A4E25074870}"/>
                  </a:ext>
                </a:extLst>
              </p:cNvPr>
              <p:cNvSpPr/>
              <p:nvPr/>
            </p:nvSpPr>
            <p:spPr>
              <a:xfrm>
                <a:off x="2717070" y="1123673"/>
                <a:ext cx="1311275" cy="23051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900" dirty="0" err="1">
                    <a:solidFill>
                      <a:schemeClr val="tx1"/>
                    </a:solidFill>
                  </a:rPr>
                  <a:t>mosi</a:t>
                </a:r>
                <a:endParaRPr lang="ko-KR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8BEA5FFE-F2E9-46C6-872B-CEFA72E7D5A2}"/>
                  </a:ext>
                </a:extLst>
              </p:cNvPr>
              <p:cNvSpPr/>
              <p:nvPr/>
            </p:nvSpPr>
            <p:spPr>
              <a:xfrm>
                <a:off x="2717070" y="1371699"/>
                <a:ext cx="1311275" cy="23051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900" dirty="0">
                    <a:solidFill>
                      <a:schemeClr val="tx1"/>
                    </a:solidFill>
                  </a:rPr>
                  <a:t>miso</a:t>
                </a:r>
                <a:endParaRPr lang="ko-KR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B8F425CF-8820-49C0-AE0F-604DB6796D64}"/>
                  </a:ext>
                </a:extLst>
              </p:cNvPr>
              <p:cNvSpPr/>
              <p:nvPr/>
            </p:nvSpPr>
            <p:spPr>
              <a:xfrm>
                <a:off x="4066879" y="879624"/>
                <a:ext cx="1311275" cy="23051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altLang="ko-KR" sz="900" dirty="0" err="1">
                    <a:solidFill>
                      <a:schemeClr val="tx1"/>
                    </a:solidFill>
                  </a:rPr>
                  <a:t>sdi</a:t>
                </a:r>
                <a:endParaRPr lang="ko-KR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E72AC1D9-1243-48B4-AD3E-87E67A5DD18F}"/>
                  </a:ext>
                </a:extLst>
              </p:cNvPr>
              <p:cNvSpPr/>
              <p:nvPr/>
            </p:nvSpPr>
            <p:spPr>
              <a:xfrm>
                <a:off x="4066879" y="1132430"/>
                <a:ext cx="1311275" cy="23051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altLang="ko-KR" sz="900" dirty="0" err="1">
                    <a:solidFill>
                      <a:schemeClr val="tx1"/>
                    </a:solidFill>
                  </a:rPr>
                  <a:t>sdo</a:t>
                </a:r>
                <a:endParaRPr lang="ko-KR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04400339-53B8-4AEA-AD1C-89D215EE2E61}"/>
                  </a:ext>
                </a:extLst>
              </p:cNvPr>
              <p:cNvSpPr/>
              <p:nvPr/>
            </p:nvSpPr>
            <p:spPr>
              <a:xfrm>
                <a:off x="4066879" y="1622059"/>
                <a:ext cx="1311275" cy="23051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altLang="ko-KR" sz="900" dirty="0" err="1">
                    <a:solidFill>
                      <a:schemeClr val="tx1"/>
                    </a:solidFill>
                  </a:rPr>
                  <a:t>cspol</a:t>
                </a:r>
                <a:endParaRPr lang="ko-KR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DA5EC307-EA3A-4BD5-B3E1-F1F4E45D1B32}"/>
                  </a:ext>
                </a:extLst>
              </p:cNvPr>
              <p:cNvSpPr/>
              <p:nvPr/>
            </p:nvSpPr>
            <p:spPr>
              <a:xfrm>
                <a:off x="4066879" y="1863088"/>
                <a:ext cx="1311275" cy="23051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altLang="ko-KR" sz="900" dirty="0" err="1">
                    <a:solidFill>
                      <a:schemeClr val="tx1"/>
                    </a:solidFill>
                  </a:rPr>
                  <a:t>cpol</a:t>
                </a:r>
                <a:endParaRPr lang="ko-KR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49689643-C96B-4997-8221-471F2234169C}"/>
                  </a:ext>
                </a:extLst>
              </p:cNvPr>
              <p:cNvSpPr/>
              <p:nvPr/>
            </p:nvSpPr>
            <p:spPr>
              <a:xfrm>
                <a:off x="3803353" y="2107291"/>
                <a:ext cx="1574801" cy="23051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altLang="ko-KR" sz="900" dirty="0" err="1">
                    <a:solidFill>
                      <a:schemeClr val="tx1"/>
                    </a:solidFill>
                  </a:rPr>
                  <a:t>cpha</a:t>
                </a:r>
                <a:endParaRPr lang="ko-KR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F1DBE72E-E3DC-4213-AC88-53F8CC2D4BBC}"/>
                  </a:ext>
                </a:extLst>
              </p:cNvPr>
              <p:cNvSpPr/>
              <p:nvPr/>
            </p:nvSpPr>
            <p:spPr>
              <a:xfrm>
                <a:off x="3803353" y="2356471"/>
                <a:ext cx="1574801" cy="23051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altLang="ko-KR" sz="900" dirty="0" err="1">
                    <a:solidFill>
                      <a:schemeClr val="tx1"/>
                    </a:solidFill>
                  </a:rPr>
                  <a:t>spi_off</a:t>
                </a:r>
                <a:endParaRPr lang="ko-KR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129FAE7F-4367-406E-8085-5F71CCFB635F}"/>
                  </a:ext>
                </a:extLst>
              </p:cNvPr>
              <p:cNvSpPr/>
              <p:nvPr/>
            </p:nvSpPr>
            <p:spPr>
              <a:xfrm>
                <a:off x="3803353" y="2605651"/>
                <a:ext cx="1574801" cy="23051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altLang="ko-KR" sz="900" dirty="0" err="1">
                    <a:solidFill>
                      <a:schemeClr val="tx1"/>
                    </a:solidFill>
                  </a:rPr>
                  <a:t>new_in</a:t>
                </a:r>
                <a:endParaRPr lang="ko-KR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C1B9AAC0-82C9-4AB4-8C4C-2B39A34125CF}"/>
                  </a:ext>
                </a:extLst>
              </p:cNvPr>
              <p:cNvSpPr/>
              <p:nvPr/>
            </p:nvSpPr>
            <p:spPr>
              <a:xfrm>
                <a:off x="3803353" y="2860243"/>
                <a:ext cx="1574801" cy="23051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altLang="ko-KR" sz="900" dirty="0" err="1">
                    <a:solidFill>
                      <a:schemeClr val="tx1"/>
                    </a:solidFill>
                  </a:rPr>
                  <a:t>cs_next</a:t>
                </a:r>
                <a:endParaRPr lang="ko-KR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2D374311-EFE4-4BF9-BA71-8148F2BBB616}"/>
                  </a:ext>
                </a:extLst>
              </p:cNvPr>
              <p:cNvSpPr/>
              <p:nvPr/>
            </p:nvSpPr>
            <p:spPr>
              <a:xfrm>
                <a:off x="3803353" y="3114835"/>
                <a:ext cx="1574801" cy="23051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altLang="ko-KR" sz="900" dirty="0" err="1">
                    <a:solidFill>
                      <a:schemeClr val="tx1"/>
                    </a:solidFill>
                  </a:rPr>
                  <a:t>sck_next</a:t>
                </a:r>
                <a:endParaRPr lang="ko-KR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A6BF2E82-2A89-4D0C-BB6C-88DB32BC2130}"/>
                  </a:ext>
                </a:extLst>
              </p:cNvPr>
              <p:cNvSpPr/>
              <p:nvPr/>
            </p:nvSpPr>
            <p:spPr>
              <a:xfrm>
                <a:off x="2717070" y="1613451"/>
                <a:ext cx="1311275" cy="23051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900" dirty="0">
                    <a:solidFill>
                      <a:schemeClr val="tx1"/>
                    </a:solidFill>
                  </a:rPr>
                  <a:t>cs</a:t>
                </a:r>
                <a:endParaRPr lang="ko-KR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B96D531D-3AC4-41C5-8E97-CA9621B3EC1D}"/>
                  </a:ext>
                </a:extLst>
              </p:cNvPr>
              <p:cNvSpPr/>
              <p:nvPr/>
            </p:nvSpPr>
            <p:spPr>
              <a:xfrm>
                <a:off x="4066879" y="1379443"/>
                <a:ext cx="1311275" cy="23051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altLang="ko-KR" sz="900" dirty="0" err="1">
                    <a:solidFill>
                      <a:schemeClr val="tx1"/>
                    </a:solidFill>
                  </a:rPr>
                  <a:t>slave_en</a:t>
                </a:r>
                <a:endParaRPr lang="ko-KR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3" name="직사각형 82">
                <a:extLst>
                  <a:ext uri="{FF2B5EF4-FFF2-40B4-BE49-F238E27FC236}">
                    <a16:creationId xmlns:a16="http://schemas.microsoft.com/office/drawing/2014/main" id="{EDDB57E5-0AF5-4316-BB45-B9E9B1683D58}"/>
                  </a:ext>
                </a:extLst>
              </p:cNvPr>
              <p:cNvSpPr/>
              <p:nvPr/>
            </p:nvSpPr>
            <p:spPr>
              <a:xfrm>
                <a:off x="2686948" y="4874424"/>
                <a:ext cx="2703592" cy="37692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ko-KR" sz="900" dirty="0" err="1">
                    <a:solidFill>
                      <a:schemeClr val="tx1"/>
                    </a:solidFill>
                  </a:rPr>
                  <a:t>simple_output</a:t>
                </a:r>
                <a:r>
                  <a:rPr lang="en-US" altLang="ko-KR" sz="900" dirty="0">
                    <a:solidFill>
                      <a:schemeClr val="tx1"/>
                    </a:solidFill>
                  </a:rPr>
                  <a:t>(</a:t>
                </a:r>
                <a:r>
                  <a:rPr lang="en-US" altLang="ko-KR" sz="900" dirty="0" err="1">
                    <a:solidFill>
                      <a:schemeClr val="tx1"/>
                    </a:solidFill>
                  </a:rPr>
                  <a:t>io_update</a:t>
                </a:r>
                <a:r>
                  <a:rPr lang="en-US" altLang="ko-KR" sz="900" dirty="0">
                    <a:solidFill>
                      <a:schemeClr val="tx1"/>
                    </a:solidFill>
                  </a:rPr>
                  <a:t>)</a:t>
                </a:r>
                <a:endParaRPr lang="ko-KR" altLang="en-US" sz="900" dirty="0"/>
              </a:p>
            </p:txBody>
          </p:sp>
          <p:sp>
            <p:nvSpPr>
              <p:cNvPr id="84" name="직사각형 83">
                <a:extLst>
                  <a:ext uri="{FF2B5EF4-FFF2-40B4-BE49-F238E27FC236}">
                    <a16:creationId xmlns:a16="http://schemas.microsoft.com/office/drawing/2014/main" id="{A6CFF60F-BF5A-4B99-BDAF-B19CED5E842B}"/>
                  </a:ext>
                </a:extLst>
              </p:cNvPr>
              <p:cNvSpPr/>
              <p:nvPr/>
            </p:nvSpPr>
            <p:spPr>
              <a:xfrm>
                <a:off x="2686948" y="5918092"/>
                <a:ext cx="2703592" cy="76570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ko-KR" sz="900" dirty="0" err="1">
                    <a:solidFill>
                      <a:schemeClr val="tx1"/>
                    </a:solidFill>
                  </a:rPr>
                  <a:t>simple_output</a:t>
                </a:r>
                <a:r>
                  <a:rPr lang="en-US" altLang="ko-KR" sz="900" dirty="0">
                    <a:solidFill>
                      <a:schemeClr val="tx1"/>
                    </a:solidFill>
                  </a:rPr>
                  <a:t>(parallel)</a:t>
                </a:r>
                <a:endParaRPr lang="ko-KR" altLang="en-US" sz="900" dirty="0"/>
              </a:p>
            </p:txBody>
          </p:sp>
          <p:sp>
            <p:nvSpPr>
              <p:cNvPr id="85" name="직사각형 84">
                <a:extLst>
                  <a:ext uri="{FF2B5EF4-FFF2-40B4-BE49-F238E27FC236}">
                    <a16:creationId xmlns:a16="http://schemas.microsoft.com/office/drawing/2014/main" id="{3133BD90-CDFF-434D-8A3D-05F9BFA1619D}"/>
                  </a:ext>
                </a:extLst>
              </p:cNvPr>
              <p:cNvSpPr/>
              <p:nvPr/>
            </p:nvSpPr>
            <p:spPr>
              <a:xfrm>
                <a:off x="2686948" y="5309540"/>
                <a:ext cx="2703592" cy="51404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ko-KR" sz="900" dirty="0" err="1">
                    <a:solidFill>
                      <a:schemeClr val="tx1"/>
                    </a:solidFill>
                  </a:rPr>
                  <a:t>simple_output</a:t>
                </a:r>
                <a:r>
                  <a:rPr lang="en-US" altLang="ko-KR" sz="900" dirty="0">
                    <a:solidFill>
                      <a:schemeClr val="tx1"/>
                    </a:solidFill>
                  </a:rPr>
                  <a:t>(profile)</a:t>
                </a:r>
                <a:endParaRPr lang="ko-KR" altLang="en-US" sz="900" dirty="0"/>
              </a:p>
            </p:txBody>
          </p:sp>
        </p:grpSp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8A357687-218D-467C-B7E5-F04A41813CE5}"/>
                </a:ext>
              </a:extLst>
            </p:cNvPr>
            <p:cNvGrpSpPr/>
            <p:nvPr/>
          </p:nvGrpSpPr>
          <p:grpSpPr>
            <a:xfrm>
              <a:off x="7009338" y="3593972"/>
              <a:ext cx="1817163" cy="3089827"/>
              <a:chOff x="7009338" y="1178794"/>
              <a:chExt cx="1817163" cy="3089827"/>
            </a:xfrm>
          </p:grpSpPr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847D5724-0039-4251-8BBE-59D4D49441DA}"/>
                  </a:ext>
                </a:extLst>
              </p:cNvPr>
              <p:cNvSpPr/>
              <p:nvPr/>
            </p:nvSpPr>
            <p:spPr>
              <a:xfrm>
                <a:off x="7009339" y="1178794"/>
                <a:ext cx="1753664" cy="308982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ko-KR" sz="900" dirty="0" err="1">
                    <a:solidFill>
                      <a:schemeClr val="tx1"/>
                    </a:solidFill>
                  </a:rPr>
                  <a:t>gpi_core</a:t>
                </a:r>
                <a:endParaRPr lang="ko-KR" altLang="en-US" sz="900" dirty="0"/>
              </a:p>
            </p:txBody>
          </p:sp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A2928EF6-2532-417D-BA08-699C58A0F9A7}"/>
                  </a:ext>
                </a:extLst>
              </p:cNvPr>
              <p:cNvSpPr/>
              <p:nvPr/>
            </p:nvSpPr>
            <p:spPr>
              <a:xfrm>
                <a:off x="7009338" y="1369984"/>
                <a:ext cx="1311275" cy="23051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900" dirty="0">
                    <a:solidFill>
                      <a:schemeClr val="tx1"/>
                    </a:solidFill>
                  </a:rPr>
                  <a:t>[31:0]din</a:t>
                </a:r>
                <a:endParaRPr lang="ko-KR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2" name="직사각형 61">
                <a:extLst>
                  <a:ext uri="{FF2B5EF4-FFF2-40B4-BE49-F238E27FC236}">
                    <a16:creationId xmlns:a16="http://schemas.microsoft.com/office/drawing/2014/main" id="{2DD4ED27-994B-4C1B-89F3-6A51E3CC7AAF}"/>
                  </a:ext>
                </a:extLst>
              </p:cNvPr>
              <p:cNvSpPr/>
              <p:nvPr/>
            </p:nvSpPr>
            <p:spPr>
              <a:xfrm>
                <a:off x="7515226" y="1614033"/>
                <a:ext cx="1311275" cy="23051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altLang="ko-KR" sz="900" dirty="0" err="1">
                    <a:solidFill>
                      <a:schemeClr val="tx1"/>
                    </a:solidFill>
                  </a:rPr>
                  <a:t>data_ready</a:t>
                </a:r>
                <a:endParaRPr lang="ko-KR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DAE1E0C6-91FA-4F34-B008-58DC56D48F99}"/>
                  </a:ext>
                </a:extLst>
              </p:cNvPr>
              <p:cNvSpPr/>
              <p:nvPr/>
            </p:nvSpPr>
            <p:spPr>
              <a:xfrm>
                <a:off x="7515226" y="1863088"/>
                <a:ext cx="1311275" cy="23051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altLang="ko-KR" sz="900" dirty="0">
                    <a:solidFill>
                      <a:schemeClr val="tx1"/>
                    </a:solidFill>
                  </a:rPr>
                  <a:t>[127:0]</a:t>
                </a:r>
                <a:r>
                  <a:rPr lang="en-US" altLang="ko-KR" sz="900" dirty="0" err="1">
                    <a:solidFill>
                      <a:schemeClr val="tx1"/>
                    </a:solidFill>
                  </a:rPr>
                  <a:t>gpi_out</a:t>
                </a:r>
                <a:endParaRPr lang="ko-KR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4" name="직사각형 63">
                <a:extLst>
                  <a:ext uri="{FF2B5EF4-FFF2-40B4-BE49-F238E27FC236}">
                    <a16:creationId xmlns:a16="http://schemas.microsoft.com/office/drawing/2014/main" id="{4F3D2C57-2682-49F5-9F40-5DAB404D8F9B}"/>
                  </a:ext>
                </a:extLst>
              </p:cNvPr>
              <p:cNvSpPr/>
              <p:nvPr/>
            </p:nvSpPr>
            <p:spPr>
              <a:xfrm>
                <a:off x="7251700" y="2356471"/>
                <a:ext cx="1574801" cy="23051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altLang="ko-KR" sz="900" dirty="0">
                    <a:solidFill>
                      <a:schemeClr val="tx1"/>
                    </a:solidFill>
                  </a:rPr>
                  <a:t>read</a:t>
                </a:r>
                <a:endParaRPr lang="ko-KR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3110876D-B645-43A2-B83B-C1B8555BD705}"/>
                  </a:ext>
                </a:extLst>
              </p:cNvPr>
              <p:cNvSpPr/>
              <p:nvPr/>
            </p:nvSpPr>
            <p:spPr>
              <a:xfrm>
                <a:off x="7251700" y="2605651"/>
                <a:ext cx="1574801" cy="23051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altLang="ko-KR" sz="900" dirty="0">
                    <a:solidFill>
                      <a:schemeClr val="tx1"/>
                    </a:solidFill>
                  </a:rPr>
                  <a:t>[31:0]</a:t>
                </a:r>
                <a:r>
                  <a:rPr lang="en-US" altLang="ko-KR" sz="900" dirty="0" err="1">
                    <a:solidFill>
                      <a:schemeClr val="tx1"/>
                    </a:solidFill>
                  </a:rPr>
                  <a:t>rd_data</a:t>
                </a:r>
                <a:endParaRPr lang="ko-KR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00227071-02AD-4BF7-ACE6-4F258A64AEB5}"/>
                  </a:ext>
                </a:extLst>
              </p:cNvPr>
              <p:cNvSpPr/>
              <p:nvPr/>
            </p:nvSpPr>
            <p:spPr>
              <a:xfrm>
                <a:off x="7515226" y="2110246"/>
                <a:ext cx="1311275" cy="23051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altLang="ko-KR" sz="900" dirty="0">
                    <a:solidFill>
                      <a:schemeClr val="tx1"/>
                    </a:solidFill>
                  </a:rPr>
                  <a:t>[4:0]</a:t>
                </a:r>
                <a:r>
                  <a:rPr lang="en-US" altLang="ko-KR" sz="900" dirty="0" err="1">
                    <a:solidFill>
                      <a:schemeClr val="tx1"/>
                    </a:solidFill>
                  </a:rPr>
                  <a:t>addr</a:t>
                </a:r>
                <a:endParaRPr lang="ko-KR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7" name="직사각형 66">
                <a:extLst>
                  <a:ext uri="{FF2B5EF4-FFF2-40B4-BE49-F238E27FC236}">
                    <a16:creationId xmlns:a16="http://schemas.microsoft.com/office/drawing/2014/main" id="{6392A67B-37DF-41C2-B50A-2A2C2ACF8F61}"/>
                  </a:ext>
                </a:extLst>
              </p:cNvPr>
              <p:cNvSpPr/>
              <p:nvPr/>
            </p:nvSpPr>
            <p:spPr>
              <a:xfrm>
                <a:off x="7515226" y="1374026"/>
                <a:ext cx="1311275" cy="23051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altLang="ko-KR" sz="900" dirty="0">
                    <a:solidFill>
                      <a:schemeClr val="tx1"/>
                    </a:solidFill>
                  </a:rPr>
                  <a:t>[63:0]counter</a:t>
                </a:r>
                <a:endParaRPr lang="ko-KR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8" name="직사각형 67">
                <a:extLst>
                  <a:ext uri="{FF2B5EF4-FFF2-40B4-BE49-F238E27FC236}">
                    <a16:creationId xmlns:a16="http://schemas.microsoft.com/office/drawing/2014/main" id="{C4D71228-1367-4EEF-A30C-0C9248610E11}"/>
                  </a:ext>
                </a:extLst>
              </p:cNvPr>
              <p:cNvSpPr/>
              <p:nvPr/>
            </p:nvSpPr>
            <p:spPr>
              <a:xfrm>
                <a:off x="7009338" y="1623993"/>
                <a:ext cx="1311275" cy="23051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900" dirty="0">
                    <a:solidFill>
                      <a:schemeClr val="tx1"/>
                    </a:solidFill>
                  </a:rPr>
                  <a:t>write</a:t>
                </a:r>
                <a:endParaRPr lang="ko-KR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9" name="직사각형 68">
                <a:extLst>
                  <a:ext uri="{FF2B5EF4-FFF2-40B4-BE49-F238E27FC236}">
                    <a16:creationId xmlns:a16="http://schemas.microsoft.com/office/drawing/2014/main" id="{EA70ECB5-183B-4797-B406-2ED8475801E3}"/>
                  </a:ext>
                </a:extLst>
              </p:cNvPr>
              <p:cNvSpPr/>
              <p:nvPr/>
            </p:nvSpPr>
            <p:spPr>
              <a:xfrm>
                <a:off x="7251700" y="2874527"/>
                <a:ext cx="1574801" cy="23051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altLang="ko-KR" sz="900" dirty="0">
                    <a:solidFill>
                      <a:schemeClr val="tx1"/>
                    </a:solidFill>
                  </a:rPr>
                  <a:t>cs</a:t>
                </a:r>
                <a:endParaRPr lang="ko-KR" altLang="en-US" sz="9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4AD690DF-D752-4A8E-ADFE-5B36D004F718}"/>
                </a:ext>
              </a:extLst>
            </p:cNvPr>
            <p:cNvSpPr/>
            <p:nvPr/>
          </p:nvSpPr>
          <p:spPr>
            <a:xfrm>
              <a:off x="9042400" y="5294765"/>
              <a:ext cx="1311275" cy="23051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900" dirty="0">
                  <a:solidFill>
                    <a:schemeClr val="tx1"/>
                  </a:solidFill>
                </a:rPr>
                <a:t>[127:0]</a:t>
              </a:r>
              <a:r>
                <a:rPr lang="en-US" altLang="ko-KR" sz="900" dirty="0" err="1">
                  <a:solidFill>
                    <a:schemeClr val="tx1"/>
                  </a:solidFill>
                </a:rPr>
                <a:t>rti_in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9170462D-250E-4F61-8B9A-AF364DDB3BEA}"/>
                </a:ext>
              </a:extLst>
            </p:cNvPr>
            <p:cNvSpPr/>
            <p:nvPr/>
          </p:nvSpPr>
          <p:spPr>
            <a:xfrm>
              <a:off x="10353675" y="5294765"/>
              <a:ext cx="1799487" cy="23051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900" dirty="0">
                  <a:solidFill>
                    <a:schemeClr val="tx1"/>
                  </a:solidFill>
                </a:rPr>
                <a:t>[127:0]</a:t>
              </a:r>
              <a:r>
                <a:rPr lang="en-US" altLang="ko-KR" sz="900" dirty="0" err="1">
                  <a:solidFill>
                    <a:schemeClr val="tx1"/>
                  </a:solidFill>
                </a:rPr>
                <a:t>timestamp_error_data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67CCE1A2-C973-4938-8E4A-CB173F24AC08}"/>
                </a:ext>
              </a:extLst>
            </p:cNvPr>
            <p:cNvSpPr/>
            <p:nvPr/>
          </p:nvSpPr>
          <p:spPr>
            <a:xfrm>
              <a:off x="9042400" y="5549735"/>
              <a:ext cx="1311275" cy="23051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900" dirty="0">
                  <a:solidFill>
                    <a:schemeClr val="tx1"/>
                  </a:solidFill>
                </a:rPr>
                <a:t>write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238CE91D-328B-47C8-BDEC-EA20AA987770}"/>
                </a:ext>
              </a:extLst>
            </p:cNvPr>
            <p:cNvSpPr/>
            <p:nvPr/>
          </p:nvSpPr>
          <p:spPr>
            <a:xfrm>
              <a:off x="10353675" y="5566074"/>
              <a:ext cx="1799487" cy="23051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900" dirty="0">
                  <a:solidFill>
                    <a:schemeClr val="tx1"/>
                  </a:solidFill>
                </a:rPr>
                <a:t>read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637ED014-3C9F-4556-B0A7-7D39478E7B09}"/>
                </a:ext>
              </a:extLst>
            </p:cNvPr>
            <p:cNvSpPr/>
            <p:nvPr/>
          </p:nvSpPr>
          <p:spPr>
            <a:xfrm>
              <a:off x="10353675" y="5810555"/>
              <a:ext cx="1799487" cy="23051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900" dirty="0">
                  <a:solidFill>
                    <a:schemeClr val="tx1"/>
                  </a:solidFill>
                </a:rPr>
                <a:t>[4:0]</a:t>
              </a:r>
              <a:r>
                <a:rPr lang="en-US" altLang="ko-KR" sz="900" dirty="0" err="1">
                  <a:solidFill>
                    <a:schemeClr val="tx1"/>
                  </a:solidFill>
                </a:rPr>
                <a:t>addr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0161C7A5-265F-4942-851A-41767DAACC79}"/>
                </a:ext>
              </a:extLst>
            </p:cNvPr>
            <p:cNvSpPr/>
            <p:nvPr/>
          </p:nvSpPr>
          <p:spPr>
            <a:xfrm>
              <a:off x="10353675" y="6051616"/>
              <a:ext cx="1799487" cy="23051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900" dirty="0">
                  <a:solidFill>
                    <a:schemeClr val="tx1"/>
                  </a:solidFill>
                </a:rPr>
                <a:t>[31:0]</a:t>
              </a:r>
              <a:r>
                <a:rPr lang="en-US" altLang="ko-KR" sz="900" dirty="0" err="1">
                  <a:solidFill>
                    <a:schemeClr val="tx1"/>
                  </a:solidFill>
                </a:rPr>
                <a:t>rd_data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4A06BAE1-05DE-4DEF-8D46-F38003D912D0}"/>
                </a:ext>
              </a:extLst>
            </p:cNvPr>
            <p:cNvSpPr/>
            <p:nvPr/>
          </p:nvSpPr>
          <p:spPr>
            <a:xfrm>
              <a:off x="10353675" y="6299048"/>
              <a:ext cx="1799487" cy="23051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900" dirty="0">
                  <a:solidFill>
                    <a:schemeClr val="tx1"/>
                  </a:solidFill>
                </a:rPr>
                <a:t>[63:0]counter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</p:grpSp>
      <p:sp>
        <p:nvSpPr>
          <p:cNvPr id="78" name="화살표: 오른쪽 77">
            <a:extLst>
              <a:ext uri="{FF2B5EF4-FFF2-40B4-BE49-F238E27FC236}">
                <a16:creationId xmlns:a16="http://schemas.microsoft.com/office/drawing/2014/main" id="{4805016B-573A-4C06-8629-3D9A5FDA9B7D}"/>
              </a:ext>
            </a:extLst>
          </p:cNvPr>
          <p:cNvSpPr/>
          <p:nvPr/>
        </p:nvSpPr>
        <p:spPr>
          <a:xfrm flipH="1">
            <a:off x="7406312" y="2571954"/>
            <a:ext cx="732064" cy="3197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화살표: 오른쪽 78">
            <a:extLst>
              <a:ext uri="{FF2B5EF4-FFF2-40B4-BE49-F238E27FC236}">
                <a16:creationId xmlns:a16="http://schemas.microsoft.com/office/drawing/2014/main" id="{9BAC0FD9-3F88-4E2F-A738-953F2685C813}"/>
              </a:ext>
            </a:extLst>
          </p:cNvPr>
          <p:cNvSpPr/>
          <p:nvPr/>
        </p:nvSpPr>
        <p:spPr>
          <a:xfrm>
            <a:off x="7406312" y="5577547"/>
            <a:ext cx="732063" cy="3197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48276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72D9CA9-1563-42F8-AD1E-733CC6A2E1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2020. 8. 28.</a:t>
            </a:r>
            <a:endParaRPr kumimoji="1" lang="ko-Kore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40F0ADC-E513-4ED9-9A17-66AAEB6612F5}"/>
              </a:ext>
            </a:extLst>
          </p:cNvPr>
          <p:cNvSpPr txBox="1"/>
          <p:nvPr/>
        </p:nvSpPr>
        <p:spPr>
          <a:xfrm>
            <a:off x="32869" y="5686543"/>
            <a:ext cx="54215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/>
              <a:t>wasting resource which is not used many time</a:t>
            </a:r>
          </a:p>
          <a:p>
            <a:r>
              <a:rPr lang="en-US" altLang="ko-KR" dirty="0"/>
              <a:t>and parallel output is not always required</a:t>
            </a:r>
          </a:p>
          <a:p>
            <a:r>
              <a:rPr lang="en-US" altLang="ko-KR" dirty="0"/>
              <a:t>2. need to update </a:t>
            </a:r>
            <a:r>
              <a:rPr lang="en-US" altLang="ko-KR" dirty="0" err="1"/>
              <a:t>fifo</a:t>
            </a:r>
            <a:r>
              <a:rPr lang="en-US" altLang="ko-KR" dirty="0"/>
              <a:t> in real time</a:t>
            </a:r>
            <a:endParaRPr lang="ko-KR" altLang="en-US" dirty="0"/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7519BDE1-E5F4-426D-A273-2551BA38118A}"/>
              </a:ext>
            </a:extLst>
          </p:cNvPr>
          <p:cNvGrpSpPr/>
          <p:nvPr/>
        </p:nvGrpSpPr>
        <p:grpSpPr>
          <a:xfrm>
            <a:off x="747807" y="1276350"/>
            <a:ext cx="10634123" cy="5151425"/>
            <a:chOff x="747807" y="421270"/>
            <a:chExt cx="10634123" cy="6315660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BE682039-34CC-4B03-B664-B0EF7E985365}"/>
                </a:ext>
              </a:extLst>
            </p:cNvPr>
            <p:cNvSpPr/>
            <p:nvPr/>
          </p:nvSpPr>
          <p:spPr>
            <a:xfrm>
              <a:off x="6234783" y="668730"/>
              <a:ext cx="2120002" cy="159861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900" dirty="0" err="1">
                  <a:solidFill>
                    <a:schemeClr val="tx1"/>
                  </a:solidFill>
                </a:rPr>
                <a:t>rto_core</a:t>
              </a:r>
              <a:endParaRPr lang="ko-KR" altLang="en-US" sz="900" dirty="0"/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F9E517EE-994F-4B27-A434-E9080299F865}"/>
                </a:ext>
              </a:extLst>
            </p:cNvPr>
            <p:cNvSpPr/>
            <p:nvPr/>
          </p:nvSpPr>
          <p:spPr>
            <a:xfrm>
              <a:off x="8765730" y="421270"/>
              <a:ext cx="2616200" cy="535088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1100" dirty="0">
                  <a:solidFill>
                    <a:schemeClr val="tx1"/>
                  </a:solidFill>
                </a:rPr>
                <a:t>FSM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  <p:cxnSp>
          <p:nvCxnSpPr>
            <p:cNvPr id="8" name="연결선: 꺾임 7">
              <a:extLst>
                <a:ext uri="{FF2B5EF4-FFF2-40B4-BE49-F238E27FC236}">
                  <a16:creationId xmlns:a16="http://schemas.microsoft.com/office/drawing/2014/main" id="{4178E53F-5AE9-4BF4-94C8-AB3D031F3EDB}"/>
                </a:ext>
              </a:extLst>
            </p:cNvPr>
            <p:cNvCxnSpPr>
              <a:cxnSpLocks/>
              <a:stCxn id="7" idx="2"/>
              <a:endCxn id="9" idx="3"/>
            </p:cNvCxnSpPr>
            <p:nvPr/>
          </p:nvCxnSpPr>
          <p:spPr>
            <a:xfrm rot="10800000">
              <a:off x="7975600" y="1582938"/>
              <a:ext cx="790130" cy="1513772"/>
            </a:xfrm>
            <a:prstGeom prst="bentConnector3">
              <a:avLst>
                <a:gd name="adj1" fmla="val 31676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3D4C4C77-8C5F-4868-BF13-9EF50821508A}"/>
                </a:ext>
              </a:extLst>
            </p:cNvPr>
            <p:cNvSpPr/>
            <p:nvPr/>
          </p:nvSpPr>
          <p:spPr>
            <a:xfrm>
              <a:off x="6613969" y="961841"/>
              <a:ext cx="1361631" cy="124219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900" dirty="0" err="1">
                  <a:solidFill>
                    <a:schemeClr val="tx1"/>
                  </a:solidFill>
                </a:rPr>
                <a:t>fifo</a:t>
              </a:r>
              <a:endParaRPr lang="ko-KR" altLang="en-US" sz="900" dirty="0"/>
            </a:p>
          </p:txBody>
        </p:sp>
        <p:cxnSp>
          <p:nvCxnSpPr>
            <p:cNvPr id="10" name="연결선: 꺾임 9">
              <a:extLst>
                <a:ext uri="{FF2B5EF4-FFF2-40B4-BE49-F238E27FC236}">
                  <a16:creationId xmlns:a16="http://schemas.microsoft.com/office/drawing/2014/main" id="{983F6894-7162-484D-9566-FF5FEFDC2457}"/>
                </a:ext>
              </a:extLst>
            </p:cNvPr>
            <p:cNvCxnSpPr>
              <a:cxnSpLocks/>
              <a:stCxn id="7" idx="2"/>
              <a:endCxn id="12" idx="3"/>
            </p:cNvCxnSpPr>
            <p:nvPr/>
          </p:nvCxnSpPr>
          <p:spPr>
            <a:xfrm rot="10800000" flipV="1">
              <a:off x="7975600" y="3096709"/>
              <a:ext cx="790130" cy="2047546"/>
            </a:xfrm>
            <a:prstGeom prst="bentConnector3">
              <a:avLst>
                <a:gd name="adj1" fmla="val 31676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F8997CC4-AECC-49B7-AE70-B31B9E353A44}"/>
                </a:ext>
              </a:extLst>
            </p:cNvPr>
            <p:cNvGrpSpPr/>
            <p:nvPr/>
          </p:nvGrpSpPr>
          <p:grpSpPr>
            <a:xfrm>
              <a:off x="6234783" y="2397654"/>
              <a:ext cx="2120002" cy="3339154"/>
              <a:chOff x="6234783" y="2397654"/>
              <a:chExt cx="2120002" cy="3339154"/>
            </a:xfrm>
          </p:grpSpPr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9E382BCC-EDDF-4971-9F2C-1F39D66AE416}"/>
                  </a:ext>
                </a:extLst>
              </p:cNvPr>
              <p:cNvSpPr/>
              <p:nvPr/>
            </p:nvSpPr>
            <p:spPr>
              <a:xfrm>
                <a:off x="6613969" y="4637437"/>
                <a:ext cx="1361631" cy="101363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ko-KR" sz="900" dirty="0" err="1">
                    <a:solidFill>
                      <a:schemeClr val="tx1"/>
                    </a:solidFill>
                  </a:rPr>
                  <a:t>fifo</a:t>
                </a:r>
                <a:endParaRPr lang="ko-KR" altLang="en-US" sz="900" dirty="0"/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8BC05A3F-EAC2-44EB-AB40-8C9BAE687661}"/>
                  </a:ext>
                </a:extLst>
              </p:cNvPr>
              <p:cNvSpPr/>
              <p:nvPr/>
            </p:nvSpPr>
            <p:spPr>
              <a:xfrm>
                <a:off x="6234783" y="4131772"/>
                <a:ext cx="2120002" cy="1605036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ko-KR" sz="900" dirty="0" err="1">
                    <a:solidFill>
                      <a:schemeClr val="tx1"/>
                    </a:solidFill>
                  </a:rPr>
                  <a:t>rto_core</a:t>
                </a:r>
                <a:endParaRPr lang="ko-KR" altLang="en-US" sz="900" dirty="0"/>
              </a:p>
            </p:txBody>
          </p:sp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6F4C7996-7C16-435D-80DE-00A2A3B480BE}"/>
                  </a:ext>
                </a:extLst>
              </p:cNvPr>
              <p:cNvSpPr/>
              <p:nvPr/>
            </p:nvSpPr>
            <p:spPr>
              <a:xfrm>
                <a:off x="6613969" y="2922181"/>
                <a:ext cx="1361631" cy="101363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ko-KR" sz="900" dirty="0" err="1">
                    <a:solidFill>
                      <a:schemeClr val="tx1"/>
                    </a:solidFill>
                  </a:rPr>
                  <a:t>fifo</a:t>
                </a:r>
                <a:endParaRPr lang="ko-KR" altLang="en-US" sz="900" dirty="0"/>
              </a:p>
            </p:txBody>
          </p:sp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8EDF5AF2-935F-4931-BF6F-78138FB06935}"/>
                  </a:ext>
                </a:extLst>
              </p:cNvPr>
              <p:cNvSpPr/>
              <p:nvPr/>
            </p:nvSpPr>
            <p:spPr>
              <a:xfrm>
                <a:off x="6234783" y="2397654"/>
                <a:ext cx="2120002" cy="1605036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ko-KR" sz="900" dirty="0" err="1">
                    <a:solidFill>
                      <a:schemeClr val="tx1"/>
                    </a:solidFill>
                  </a:rPr>
                  <a:t>rto_core</a:t>
                </a:r>
                <a:endParaRPr lang="ko-KR" altLang="en-US" sz="900" dirty="0"/>
              </a:p>
            </p:txBody>
          </p:sp>
        </p:grpSp>
        <p:sp>
          <p:nvSpPr>
            <p:cNvPr id="14" name="화살표: 오른쪽 13">
              <a:extLst>
                <a:ext uri="{FF2B5EF4-FFF2-40B4-BE49-F238E27FC236}">
                  <a16:creationId xmlns:a16="http://schemas.microsoft.com/office/drawing/2014/main" id="{7EC48AAF-E4C9-4BA5-84B6-0E7D630F2293}"/>
                </a:ext>
              </a:extLst>
            </p:cNvPr>
            <p:cNvSpPr/>
            <p:nvPr/>
          </p:nvSpPr>
          <p:spPr>
            <a:xfrm rot="2388520" flipH="1">
              <a:off x="4094854" y="3123484"/>
              <a:ext cx="2338635" cy="30162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화살표: 오른쪽 14">
              <a:extLst>
                <a:ext uri="{FF2B5EF4-FFF2-40B4-BE49-F238E27FC236}">
                  <a16:creationId xmlns:a16="http://schemas.microsoft.com/office/drawing/2014/main" id="{EC7045F2-7F31-4D79-B92A-A56E1B6F61FE}"/>
                </a:ext>
              </a:extLst>
            </p:cNvPr>
            <p:cNvSpPr/>
            <p:nvPr/>
          </p:nvSpPr>
          <p:spPr>
            <a:xfrm rot="18900000" flipH="1">
              <a:off x="3722678" y="3206872"/>
              <a:ext cx="2839950" cy="26177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화살표: 오른쪽 15">
              <a:extLst>
                <a:ext uri="{FF2B5EF4-FFF2-40B4-BE49-F238E27FC236}">
                  <a16:creationId xmlns:a16="http://schemas.microsoft.com/office/drawing/2014/main" id="{FDE406AE-2BAC-4DFC-A31E-B0480B11012F}"/>
                </a:ext>
              </a:extLst>
            </p:cNvPr>
            <p:cNvSpPr/>
            <p:nvPr/>
          </p:nvSpPr>
          <p:spPr>
            <a:xfrm flipH="1">
              <a:off x="4364591" y="1303866"/>
              <a:ext cx="1731409" cy="30162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화살표: 오른쪽 16">
              <a:extLst>
                <a:ext uri="{FF2B5EF4-FFF2-40B4-BE49-F238E27FC236}">
                  <a16:creationId xmlns:a16="http://schemas.microsoft.com/office/drawing/2014/main" id="{664C6B33-A61D-4EE5-B2C3-0B4B507C78BB}"/>
                </a:ext>
              </a:extLst>
            </p:cNvPr>
            <p:cNvSpPr/>
            <p:nvPr/>
          </p:nvSpPr>
          <p:spPr>
            <a:xfrm flipH="1">
              <a:off x="4364591" y="4909907"/>
              <a:ext cx="1731409" cy="30162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33B32FD7-9D8A-4472-9942-F4B4C78ED52F}"/>
                </a:ext>
              </a:extLst>
            </p:cNvPr>
            <p:cNvSpPr/>
            <p:nvPr/>
          </p:nvSpPr>
          <p:spPr>
            <a:xfrm>
              <a:off x="3489960" y="421270"/>
              <a:ext cx="779403" cy="292523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</a:rPr>
                <a:t>channel check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26E66E10-A151-4359-9B8D-3E947C044F4B}"/>
                </a:ext>
              </a:extLst>
            </p:cNvPr>
            <p:cNvSpPr/>
            <p:nvPr/>
          </p:nvSpPr>
          <p:spPr>
            <a:xfrm>
              <a:off x="3489960" y="3429000"/>
              <a:ext cx="779403" cy="234314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</a:rPr>
                <a:t>channel check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FE1B96B1-9F35-4B7D-AE74-636CE08D9982}"/>
                </a:ext>
              </a:extLst>
            </p:cNvPr>
            <p:cNvGrpSpPr/>
            <p:nvPr/>
          </p:nvGrpSpPr>
          <p:grpSpPr>
            <a:xfrm>
              <a:off x="747807" y="1956862"/>
              <a:ext cx="2120002" cy="1389645"/>
              <a:chOff x="747807" y="3145420"/>
              <a:chExt cx="2120002" cy="1264655"/>
            </a:xfrm>
          </p:grpSpPr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50FBD17F-5A98-4501-A5F2-D35B1A413E7D}"/>
                  </a:ext>
                </a:extLst>
              </p:cNvPr>
              <p:cNvSpPr/>
              <p:nvPr/>
            </p:nvSpPr>
            <p:spPr>
              <a:xfrm>
                <a:off x="747807" y="3145420"/>
                <a:ext cx="2120002" cy="126465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ko-KR" sz="900" dirty="0" err="1">
                    <a:solidFill>
                      <a:schemeClr val="tx1"/>
                    </a:solidFill>
                  </a:rPr>
                  <a:t>spi_core</a:t>
                </a:r>
                <a:r>
                  <a:rPr lang="en-US" altLang="ko-KR" sz="900" dirty="0">
                    <a:solidFill>
                      <a:schemeClr val="tx1"/>
                    </a:solidFill>
                  </a:rPr>
                  <a:t>(AD9910_1)</a:t>
                </a:r>
                <a:endParaRPr lang="ko-KR" altLang="en-US" sz="900" dirty="0"/>
              </a:p>
            </p:txBody>
          </p: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37E1ED70-EE8C-47E5-95CC-ACA09056C46A}"/>
                  </a:ext>
                </a:extLst>
              </p:cNvPr>
              <p:cNvSpPr/>
              <p:nvPr/>
            </p:nvSpPr>
            <p:spPr>
              <a:xfrm>
                <a:off x="1988820" y="3388913"/>
                <a:ext cx="800363" cy="921288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ko-KR" sz="900" dirty="0">
                    <a:solidFill>
                      <a:schemeClr val="tx1"/>
                    </a:solidFill>
                  </a:rPr>
                  <a:t>destination check</a:t>
                </a:r>
                <a:endParaRPr lang="ko-KR" altLang="en-US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E566DE5B-5321-4F0C-ACC4-ECC39AB7E19A}"/>
                </a:ext>
              </a:extLst>
            </p:cNvPr>
            <p:cNvGrpSpPr/>
            <p:nvPr/>
          </p:nvGrpSpPr>
          <p:grpSpPr>
            <a:xfrm>
              <a:off x="747807" y="421270"/>
              <a:ext cx="2120002" cy="1461936"/>
              <a:chOff x="747807" y="1783345"/>
              <a:chExt cx="2120002" cy="1264655"/>
            </a:xfrm>
          </p:grpSpPr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4AA6667F-4042-4165-9116-E54B63416888}"/>
                  </a:ext>
                </a:extLst>
              </p:cNvPr>
              <p:cNvSpPr/>
              <p:nvPr/>
            </p:nvSpPr>
            <p:spPr>
              <a:xfrm>
                <a:off x="747807" y="1783345"/>
                <a:ext cx="2120002" cy="126465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ko-KR" sz="900" dirty="0" err="1">
                    <a:solidFill>
                      <a:schemeClr val="tx1"/>
                    </a:solidFill>
                  </a:rPr>
                  <a:t>mini_gpo_core</a:t>
                </a:r>
                <a:r>
                  <a:rPr lang="en-US" altLang="ko-KR" sz="900" dirty="0">
                    <a:solidFill>
                      <a:schemeClr val="tx1"/>
                    </a:solidFill>
                  </a:rPr>
                  <a:t>(AD9910 control)</a:t>
                </a:r>
                <a:endParaRPr lang="ko-KR" altLang="en-US" sz="900" dirty="0"/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B919AEAE-B307-45F2-957C-42ADE4E4ADBE}"/>
                  </a:ext>
                </a:extLst>
              </p:cNvPr>
              <p:cNvSpPr/>
              <p:nvPr/>
            </p:nvSpPr>
            <p:spPr>
              <a:xfrm>
                <a:off x="1988820" y="2032515"/>
                <a:ext cx="800363" cy="921288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ko-KR" sz="900" dirty="0">
                    <a:solidFill>
                      <a:schemeClr val="tx1"/>
                    </a:solidFill>
                  </a:rPr>
                  <a:t>destination check</a:t>
                </a:r>
                <a:endParaRPr lang="ko-KR" altLang="en-US" sz="9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7" name="화살표: 오른쪽 26">
              <a:extLst>
                <a:ext uri="{FF2B5EF4-FFF2-40B4-BE49-F238E27FC236}">
                  <a16:creationId xmlns:a16="http://schemas.microsoft.com/office/drawing/2014/main" id="{59306455-6330-498B-8C50-3C8823794D6A}"/>
                </a:ext>
              </a:extLst>
            </p:cNvPr>
            <p:cNvSpPr/>
            <p:nvPr/>
          </p:nvSpPr>
          <p:spPr>
            <a:xfrm rot="1800000" flipH="1">
              <a:off x="2713636" y="1135456"/>
              <a:ext cx="1038314" cy="30162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화살표: 오른쪽 27">
              <a:extLst>
                <a:ext uri="{FF2B5EF4-FFF2-40B4-BE49-F238E27FC236}">
                  <a16:creationId xmlns:a16="http://schemas.microsoft.com/office/drawing/2014/main" id="{4313AA12-22B5-4B5A-A4AF-87EB1DF2F81F}"/>
                </a:ext>
              </a:extLst>
            </p:cNvPr>
            <p:cNvSpPr/>
            <p:nvPr/>
          </p:nvSpPr>
          <p:spPr>
            <a:xfrm rot="19800000" flipH="1">
              <a:off x="2694916" y="2378487"/>
              <a:ext cx="1133368" cy="30162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24421213-ED17-4C38-8F38-CC539C70E39A}"/>
                </a:ext>
              </a:extLst>
            </p:cNvPr>
            <p:cNvGrpSpPr/>
            <p:nvPr/>
          </p:nvGrpSpPr>
          <p:grpSpPr>
            <a:xfrm>
              <a:off x="747807" y="3501371"/>
              <a:ext cx="2120002" cy="1116562"/>
              <a:chOff x="2118170" y="421270"/>
              <a:chExt cx="2120002" cy="1264655"/>
            </a:xfrm>
            <a:noFill/>
          </p:grpSpPr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0902105B-E4D9-4726-AAD6-E895EBE348C2}"/>
                  </a:ext>
                </a:extLst>
              </p:cNvPr>
              <p:cNvSpPr/>
              <p:nvPr/>
            </p:nvSpPr>
            <p:spPr>
              <a:xfrm>
                <a:off x="2118170" y="421270"/>
                <a:ext cx="2120002" cy="1264655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ko-KR" sz="900" dirty="0" err="1">
                    <a:solidFill>
                      <a:schemeClr val="tx1"/>
                    </a:solidFill>
                  </a:rPr>
                  <a:t>mini_gpo_core</a:t>
                </a:r>
                <a:r>
                  <a:rPr lang="en-US" altLang="ko-KR" sz="900" dirty="0">
                    <a:solidFill>
                      <a:schemeClr val="tx1"/>
                    </a:solidFill>
                  </a:rPr>
                  <a:t>(Others1)</a:t>
                </a:r>
                <a:endParaRPr lang="ko-KR" altLang="en-US" sz="900" dirty="0"/>
              </a:p>
            </p:txBody>
          </p:sp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36A65A8B-EFDD-4B2D-89C3-1D14D44768F0}"/>
                  </a:ext>
                </a:extLst>
              </p:cNvPr>
              <p:cNvSpPr/>
              <p:nvPr/>
            </p:nvSpPr>
            <p:spPr>
              <a:xfrm>
                <a:off x="3386918" y="697275"/>
                <a:ext cx="800363" cy="9212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ko-KR" sz="900" dirty="0">
                    <a:solidFill>
                      <a:schemeClr val="tx1"/>
                    </a:solidFill>
                  </a:rPr>
                  <a:t>destination check</a:t>
                </a:r>
                <a:endParaRPr lang="ko-KR" altLang="en-US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75728B7A-386E-4411-A7D8-E45B7C6E73E6}"/>
                </a:ext>
              </a:extLst>
            </p:cNvPr>
            <p:cNvGrpSpPr/>
            <p:nvPr/>
          </p:nvGrpSpPr>
          <p:grpSpPr>
            <a:xfrm>
              <a:off x="6234783" y="5820860"/>
              <a:ext cx="2120002" cy="912896"/>
              <a:chOff x="6234783" y="3145420"/>
              <a:chExt cx="2120002" cy="2626730"/>
            </a:xfrm>
          </p:grpSpPr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557BFB3D-73A4-4C6A-8880-D1D8C245EB60}"/>
                  </a:ext>
                </a:extLst>
              </p:cNvPr>
              <p:cNvSpPr/>
              <p:nvPr/>
            </p:nvSpPr>
            <p:spPr>
              <a:xfrm>
                <a:off x="6613969" y="3831768"/>
                <a:ext cx="1361631" cy="186831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ko-KR" sz="900" dirty="0" err="1">
                    <a:solidFill>
                      <a:schemeClr val="tx1"/>
                    </a:solidFill>
                  </a:rPr>
                  <a:t>fifo</a:t>
                </a:r>
                <a:endParaRPr lang="ko-KR" altLang="en-US" sz="900" dirty="0"/>
              </a:p>
            </p:txBody>
          </p:sp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4CFC77FB-3C12-4162-8FC5-6B021867F93B}"/>
                  </a:ext>
                </a:extLst>
              </p:cNvPr>
              <p:cNvSpPr/>
              <p:nvPr/>
            </p:nvSpPr>
            <p:spPr>
              <a:xfrm>
                <a:off x="6234783" y="3145420"/>
                <a:ext cx="2120002" cy="262673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ko-KR" sz="900" dirty="0" err="1">
                    <a:solidFill>
                      <a:schemeClr val="tx1"/>
                    </a:solidFill>
                  </a:rPr>
                  <a:t>rti_core</a:t>
                </a:r>
                <a:endParaRPr lang="ko-KR" altLang="en-US" sz="900" dirty="0"/>
              </a:p>
            </p:txBody>
          </p:sp>
        </p:grpSp>
        <p:sp>
          <p:nvSpPr>
            <p:cNvPr id="35" name="화살표: 오른쪽 34">
              <a:extLst>
                <a:ext uri="{FF2B5EF4-FFF2-40B4-BE49-F238E27FC236}">
                  <a16:creationId xmlns:a16="http://schemas.microsoft.com/office/drawing/2014/main" id="{08F9CA3D-746C-4192-9BEC-EDB7EDEEDA40}"/>
                </a:ext>
              </a:extLst>
            </p:cNvPr>
            <p:cNvSpPr/>
            <p:nvPr/>
          </p:nvSpPr>
          <p:spPr>
            <a:xfrm rot="10800000" flipH="1">
              <a:off x="4364591" y="6435305"/>
              <a:ext cx="1731409" cy="30162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화살표: 오른쪽 37">
              <a:extLst>
                <a:ext uri="{FF2B5EF4-FFF2-40B4-BE49-F238E27FC236}">
                  <a16:creationId xmlns:a16="http://schemas.microsoft.com/office/drawing/2014/main" id="{B4AD33CB-E8CD-41CD-99A8-B6936938C1BB}"/>
                </a:ext>
              </a:extLst>
            </p:cNvPr>
            <p:cNvSpPr/>
            <p:nvPr/>
          </p:nvSpPr>
          <p:spPr>
            <a:xfrm rot="1800000" flipH="1">
              <a:off x="2713636" y="3886075"/>
              <a:ext cx="1038314" cy="30162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화살표: 오른쪽 38">
              <a:extLst>
                <a:ext uri="{FF2B5EF4-FFF2-40B4-BE49-F238E27FC236}">
                  <a16:creationId xmlns:a16="http://schemas.microsoft.com/office/drawing/2014/main" id="{88ACD16C-F443-4E30-B930-74C0AB45D402}"/>
                </a:ext>
              </a:extLst>
            </p:cNvPr>
            <p:cNvSpPr/>
            <p:nvPr/>
          </p:nvSpPr>
          <p:spPr>
            <a:xfrm rot="19800000" flipH="1">
              <a:off x="2694916" y="5129106"/>
              <a:ext cx="1133368" cy="30162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FE369007-DEA8-4BEA-B276-13D999CD60B6}"/>
                </a:ext>
              </a:extLst>
            </p:cNvPr>
            <p:cNvGrpSpPr/>
            <p:nvPr/>
          </p:nvGrpSpPr>
          <p:grpSpPr>
            <a:xfrm>
              <a:off x="747807" y="4654509"/>
              <a:ext cx="2120002" cy="1116562"/>
              <a:chOff x="2118170" y="421270"/>
              <a:chExt cx="2120002" cy="1264655"/>
            </a:xfrm>
            <a:noFill/>
          </p:grpSpPr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BB966B61-193D-4408-9A4E-6F0E1748535A}"/>
                  </a:ext>
                </a:extLst>
              </p:cNvPr>
              <p:cNvSpPr/>
              <p:nvPr/>
            </p:nvSpPr>
            <p:spPr>
              <a:xfrm>
                <a:off x="2118170" y="421270"/>
                <a:ext cx="2120002" cy="1264655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ko-KR" sz="900" dirty="0" err="1">
                    <a:solidFill>
                      <a:schemeClr val="tx1"/>
                    </a:solidFill>
                  </a:rPr>
                  <a:t>mini_gpo_core</a:t>
                </a:r>
                <a:r>
                  <a:rPr lang="en-US" altLang="ko-KR" sz="900" dirty="0">
                    <a:solidFill>
                      <a:schemeClr val="tx1"/>
                    </a:solidFill>
                  </a:rPr>
                  <a:t>(Others2)</a:t>
                </a:r>
                <a:endParaRPr lang="ko-KR" altLang="en-US" sz="900" dirty="0"/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8D4748FA-F6FF-47CF-86BD-A5ECEC1D6220}"/>
                  </a:ext>
                </a:extLst>
              </p:cNvPr>
              <p:cNvSpPr/>
              <p:nvPr/>
            </p:nvSpPr>
            <p:spPr>
              <a:xfrm>
                <a:off x="3386918" y="697275"/>
                <a:ext cx="800363" cy="9212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ko-KR" sz="900" dirty="0">
                    <a:solidFill>
                      <a:schemeClr val="tx1"/>
                    </a:solidFill>
                  </a:rPr>
                  <a:t>destination check</a:t>
                </a:r>
                <a:endParaRPr lang="ko-KR" altLang="en-US" sz="900" dirty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52" name="연결선: 꺾임 51">
              <a:extLst>
                <a:ext uri="{FF2B5EF4-FFF2-40B4-BE49-F238E27FC236}">
                  <a16:creationId xmlns:a16="http://schemas.microsoft.com/office/drawing/2014/main" id="{1A7FCB28-2E34-4754-B9E4-6AD737B585FC}"/>
                </a:ext>
              </a:extLst>
            </p:cNvPr>
            <p:cNvCxnSpPr>
              <a:cxnSpLocks/>
              <a:stCxn id="7" idx="2"/>
              <a:endCxn id="46" idx="3"/>
            </p:cNvCxnSpPr>
            <p:nvPr/>
          </p:nvCxnSpPr>
          <p:spPr>
            <a:xfrm rot="10800000" flipV="1">
              <a:off x="7975600" y="3096709"/>
              <a:ext cx="790130" cy="332290"/>
            </a:xfrm>
            <a:prstGeom prst="bentConnector3">
              <a:avLst>
                <a:gd name="adj1" fmla="val 31676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20267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E3B71FB-B52A-48C2-AF48-DD858C3EE4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7062" y="4382428"/>
            <a:ext cx="2856506" cy="2218949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4E79F0CD-47CD-4F66-9E2E-352BE13BDB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44" y="156580"/>
            <a:ext cx="12021312" cy="893542"/>
          </a:xfrm>
        </p:spPr>
        <p:txBody>
          <a:bodyPr/>
          <a:lstStyle/>
          <a:p>
            <a:r>
              <a:rPr kumimoji="1" lang="en-US" altLang="ko-Kore-KR" dirty="0"/>
              <a:t>ADC </a:t>
            </a:r>
            <a:r>
              <a:rPr kumimoji="1" lang="en-US" altLang="ko-Kore-KR" i="1" dirty="0"/>
              <a:t>Sampler</a:t>
            </a:r>
            <a:endParaRPr kumimoji="1" lang="ko-Kore-KR" altLang="en-US" i="1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3558102-6FF3-4C5E-8525-1CE0D36F42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44" y="1217940"/>
            <a:ext cx="5184080" cy="3726058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52E92C41-A3D2-4DCD-A370-8037B2D83A48}"/>
              </a:ext>
            </a:extLst>
          </p:cNvPr>
          <p:cNvSpPr/>
          <p:nvPr/>
        </p:nvSpPr>
        <p:spPr>
          <a:xfrm>
            <a:off x="85344" y="2074323"/>
            <a:ext cx="1157123" cy="200906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cxnSp>
        <p:nvCxnSpPr>
          <p:cNvPr id="9" name="꺾인 연결선[E] 7">
            <a:extLst>
              <a:ext uri="{FF2B5EF4-FFF2-40B4-BE49-F238E27FC236}">
                <a16:creationId xmlns:a16="http://schemas.microsoft.com/office/drawing/2014/main" id="{F5C4E966-7018-4B1A-AEFF-AC13D237090B}"/>
              </a:ext>
            </a:extLst>
          </p:cNvPr>
          <p:cNvCxnSpPr>
            <a:cxnSpLocks/>
            <a:stCxn id="8" idx="2"/>
            <a:endCxn id="10" idx="1"/>
          </p:cNvCxnSpPr>
          <p:nvPr/>
        </p:nvCxnSpPr>
        <p:spPr>
          <a:xfrm rot="16200000" flipH="1">
            <a:off x="2067332" y="2679962"/>
            <a:ext cx="1377131" cy="4183983"/>
          </a:xfrm>
          <a:prstGeom prst="bentConnector2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9299259-C6EA-4A52-88E0-4E0B07E306E1}"/>
              </a:ext>
            </a:extLst>
          </p:cNvPr>
          <p:cNvSpPr txBox="1"/>
          <p:nvPr/>
        </p:nvSpPr>
        <p:spPr>
          <a:xfrm>
            <a:off x="4847889" y="5275854"/>
            <a:ext cx="1865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ore-KR" dirty="0"/>
              <a:t>8 x BNC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66E7DF6-4CF3-4721-B526-25A4F5F83420}"/>
              </a:ext>
            </a:extLst>
          </p:cNvPr>
          <p:cNvSpPr/>
          <p:nvPr/>
        </p:nvSpPr>
        <p:spPr>
          <a:xfrm>
            <a:off x="2743199" y="3992137"/>
            <a:ext cx="144967" cy="17470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cxnSp>
        <p:nvCxnSpPr>
          <p:cNvPr id="12" name="꺾인 연결선[E] 18">
            <a:extLst>
              <a:ext uri="{FF2B5EF4-FFF2-40B4-BE49-F238E27FC236}">
                <a16:creationId xmlns:a16="http://schemas.microsoft.com/office/drawing/2014/main" id="{67E6B8B5-1F2A-4E86-8396-9DA794104BAA}"/>
              </a:ext>
            </a:extLst>
          </p:cNvPr>
          <p:cNvCxnSpPr>
            <a:cxnSpLocks/>
            <a:stCxn id="11" idx="2"/>
            <a:endCxn id="13" idx="1"/>
          </p:cNvCxnSpPr>
          <p:nvPr/>
        </p:nvCxnSpPr>
        <p:spPr>
          <a:xfrm rot="16200000" flipH="1">
            <a:off x="3535539" y="3446982"/>
            <a:ext cx="592493" cy="2032205"/>
          </a:xfrm>
          <a:prstGeom prst="bentConnector2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8EF30AE-E336-4BD8-94FD-3F4BB472D413}"/>
              </a:ext>
            </a:extLst>
          </p:cNvPr>
          <p:cNvSpPr txBox="1"/>
          <p:nvPr/>
        </p:nvSpPr>
        <p:spPr>
          <a:xfrm>
            <a:off x="4847888" y="4574666"/>
            <a:ext cx="1865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ore-KR" dirty="0"/>
              <a:t>8 x PGIA chip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CE5F5A0-5559-4C92-87C5-ACB68B7D6970}"/>
              </a:ext>
            </a:extLst>
          </p:cNvPr>
          <p:cNvSpPr/>
          <p:nvPr/>
        </p:nvSpPr>
        <p:spPr>
          <a:xfrm>
            <a:off x="3412273" y="3178111"/>
            <a:ext cx="312234" cy="3233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cxnSp>
        <p:nvCxnSpPr>
          <p:cNvPr id="15" name="꺾인 연결선[E] 24">
            <a:extLst>
              <a:ext uri="{FF2B5EF4-FFF2-40B4-BE49-F238E27FC236}">
                <a16:creationId xmlns:a16="http://schemas.microsoft.com/office/drawing/2014/main" id="{0A4C09AF-F67D-4754-8B76-7EB8418FE89F}"/>
              </a:ext>
            </a:extLst>
          </p:cNvPr>
          <p:cNvCxnSpPr>
            <a:cxnSpLocks/>
            <a:stCxn id="14" idx="2"/>
            <a:endCxn id="16" idx="1"/>
          </p:cNvCxnSpPr>
          <p:nvPr/>
        </p:nvCxnSpPr>
        <p:spPr>
          <a:xfrm rot="16200000" flipH="1">
            <a:off x="4211864" y="2858009"/>
            <a:ext cx="414087" cy="1701034"/>
          </a:xfrm>
          <a:prstGeom prst="bentConnector2">
            <a:avLst/>
          </a:prstGeom>
          <a:ln w="25400">
            <a:solidFill>
              <a:schemeClr val="bg1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C8C4C30-4831-4F65-B4BF-EBF9DAF4C0EE}"/>
              </a:ext>
            </a:extLst>
          </p:cNvPr>
          <p:cNvSpPr txBox="1"/>
          <p:nvPr/>
        </p:nvSpPr>
        <p:spPr>
          <a:xfrm>
            <a:off x="5269424" y="3730904"/>
            <a:ext cx="1865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ore-KR" dirty="0"/>
              <a:t>ADC chip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BE24E4D-0044-462E-8B04-7C107F3AA921}"/>
              </a:ext>
            </a:extLst>
          </p:cNvPr>
          <p:cNvSpPr/>
          <p:nvPr/>
        </p:nvSpPr>
        <p:spPr>
          <a:xfrm>
            <a:off x="4501182" y="3132484"/>
            <a:ext cx="312234" cy="131339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cxnSp>
        <p:nvCxnSpPr>
          <p:cNvPr id="18" name="꺾인 연결선[E] 30">
            <a:extLst>
              <a:ext uri="{FF2B5EF4-FFF2-40B4-BE49-F238E27FC236}">
                <a16:creationId xmlns:a16="http://schemas.microsoft.com/office/drawing/2014/main" id="{47440ADF-9D95-48F2-985E-80F654686FA5}"/>
              </a:ext>
            </a:extLst>
          </p:cNvPr>
          <p:cNvCxnSpPr>
            <a:cxnSpLocks/>
            <a:stCxn id="17" idx="3"/>
            <a:endCxn id="19" idx="1"/>
          </p:cNvCxnSpPr>
          <p:nvPr/>
        </p:nvCxnSpPr>
        <p:spPr>
          <a:xfrm flipV="1">
            <a:off x="4813416" y="3537129"/>
            <a:ext cx="456008" cy="252051"/>
          </a:xfrm>
          <a:prstGeom prst="bentConnector3">
            <a:avLst>
              <a:gd name="adj1" fmla="val 50000"/>
            </a:avLst>
          </a:prstGeom>
          <a:ln w="25400">
            <a:solidFill>
              <a:schemeClr val="bg1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4468C28-C29A-42D5-85F9-5D721001E7CC}"/>
              </a:ext>
            </a:extLst>
          </p:cNvPr>
          <p:cNvSpPr txBox="1"/>
          <p:nvPr/>
        </p:nvSpPr>
        <p:spPr>
          <a:xfrm>
            <a:off x="5269424" y="3352463"/>
            <a:ext cx="1865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ore-KR" dirty="0"/>
              <a:t>2 x EEM port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FF4EA1B-BFE9-4E78-B234-96DFE66BDB81}"/>
              </a:ext>
            </a:extLst>
          </p:cNvPr>
          <p:cNvSpPr/>
          <p:nvPr/>
        </p:nvSpPr>
        <p:spPr>
          <a:xfrm>
            <a:off x="1360472" y="2534477"/>
            <a:ext cx="312234" cy="115310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cxnSp>
        <p:nvCxnSpPr>
          <p:cNvPr id="21" name="꺾인 연결선[E] 37">
            <a:extLst>
              <a:ext uri="{FF2B5EF4-FFF2-40B4-BE49-F238E27FC236}">
                <a16:creationId xmlns:a16="http://schemas.microsoft.com/office/drawing/2014/main" id="{0B67B2A9-448B-4D1D-AE56-2259BF7EF2AB}"/>
              </a:ext>
            </a:extLst>
          </p:cNvPr>
          <p:cNvCxnSpPr>
            <a:cxnSpLocks/>
            <a:stCxn id="20" idx="2"/>
            <a:endCxn id="22" idx="1"/>
          </p:cNvCxnSpPr>
          <p:nvPr/>
        </p:nvCxnSpPr>
        <p:spPr>
          <a:xfrm rot="16200000" flipH="1">
            <a:off x="2470124" y="2734051"/>
            <a:ext cx="1424230" cy="3331300"/>
          </a:xfrm>
          <a:prstGeom prst="bentConnector2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444E87E-24AC-4F79-8EDD-1FB97341EDA5}"/>
              </a:ext>
            </a:extLst>
          </p:cNvPr>
          <p:cNvSpPr txBox="1"/>
          <p:nvPr/>
        </p:nvSpPr>
        <p:spPr>
          <a:xfrm>
            <a:off x="4847889" y="4927150"/>
            <a:ext cx="1865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ore-KR" dirty="0"/>
              <a:t>IDC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9FA7F04-EFC8-487E-8E6B-2C9D3802D435}"/>
              </a:ext>
            </a:extLst>
          </p:cNvPr>
          <p:cNvSpPr txBox="1"/>
          <p:nvPr/>
        </p:nvSpPr>
        <p:spPr>
          <a:xfrm>
            <a:off x="6721965" y="1388700"/>
            <a:ext cx="522486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ore-KR" b="1" i="1" dirty="0"/>
              <a:t>Sampler</a:t>
            </a:r>
            <a:r>
              <a:rPr lang="en-US" altLang="ko-Kore-KR" b="1" dirty="0"/>
              <a:t> Spec</a:t>
            </a:r>
          </a:p>
          <a:p>
            <a:r>
              <a:rPr lang="en-US" altLang="ko-Kore-KR" dirty="0"/>
              <a:t>- </a:t>
            </a:r>
            <a:r>
              <a:rPr lang="en-US" altLang="ko-Kore-KR" b="1" dirty="0"/>
              <a:t>8</a:t>
            </a:r>
            <a:r>
              <a:rPr lang="en-US" altLang="ko-Kore-KR" dirty="0"/>
              <a:t>-channel</a:t>
            </a:r>
          </a:p>
          <a:p>
            <a:r>
              <a:rPr lang="en-US" altLang="ko-Kore-KR" dirty="0"/>
              <a:t>- </a:t>
            </a:r>
            <a:r>
              <a:rPr lang="en-US" altLang="ko-Kore-KR" b="1" dirty="0"/>
              <a:t>16-bit</a:t>
            </a:r>
            <a:r>
              <a:rPr lang="en-US" altLang="ko-Kore-KR" dirty="0"/>
              <a:t> </a:t>
            </a:r>
            <a:r>
              <a:rPr lang="en-US" altLang="ko-Kore-KR" b="1" dirty="0"/>
              <a:t>1.5MSPS </a:t>
            </a:r>
            <a:r>
              <a:rPr lang="en-US" altLang="ko-Kore-KR" dirty="0"/>
              <a:t>ADC LTC2320-16 (</a:t>
            </a:r>
            <a:r>
              <a:rPr lang="ko-KR" altLang="en-US" dirty="0"/>
              <a:t> </a:t>
            </a:r>
            <a:r>
              <a:rPr lang="en-US" altLang="ko-KR" dirty="0"/>
              <a:t>$48.66</a:t>
            </a:r>
            <a:r>
              <a:rPr lang="ko-KR" altLang="en-US" dirty="0"/>
              <a:t> </a:t>
            </a:r>
            <a:r>
              <a:rPr lang="en-US" altLang="ko-Kore-KR" dirty="0"/>
              <a:t>)</a:t>
            </a:r>
          </a:p>
          <a:p>
            <a:r>
              <a:rPr lang="en-US" altLang="ko-Kore-KR" dirty="0"/>
              <a:t>- </a:t>
            </a:r>
            <a:r>
              <a:rPr lang="en-US" altLang="ko-KR" dirty="0"/>
              <a:t>8 </a:t>
            </a:r>
            <a:r>
              <a:rPr lang="en-US" altLang="ko-Kore-KR" dirty="0"/>
              <a:t>PGIA AD8253 (</a:t>
            </a:r>
            <a:r>
              <a:rPr lang="ko-KR" altLang="en-US" dirty="0"/>
              <a:t> </a:t>
            </a:r>
            <a:r>
              <a:rPr lang="en-US" altLang="ko-KR" dirty="0"/>
              <a:t>$11.36</a:t>
            </a:r>
            <a:r>
              <a:rPr lang="ko-KR" altLang="en-US" dirty="0"/>
              <a:t> </a:t>
            </a:r>
            <a:r>
              <a:rPr lang="en-US" altLang="ko-Kore-KR" dirty="0"/>
              <a:t>) </a:t>
            </a:r>
          </a:p>
          <a:p>
            <a:r>
              <a:rPr lang="en-US" altLang="ko-Kore-KR" dirty="0"/>
              <a:t>  G = </a:t>
            </a:r>
            <a:r>
              <a:rPr lang="en-US" altLang="ko-Kore-KR" b="1" dirty="0"/>
              <a:t>1, 10, 100, 1000</a:t>
            </a:r>
          </a:p>
          <a:p>
            <a:r>
              <a:rPr lang="en-US" altLang="ko-Kore-KR" dirty="0"/>
              <a:t>- Basic mode : </a:t>
            </a:r>
            <a:r>
              <a:rPr lang="en-US" altLang="ko-Kore-KR" b="1" dirty="0"/>
              <a:t>Sequential</a:t>
            </a:r>
            <a:r>
              <a:rPr lang="en-US" altLang="ko-Kore-KR" dirty="0"/>
              <a:t> input, </a:t>
            </a:r>
            <a:r>
              <a:rPr lang="en-US" altLang="ko-KR" b="1" dirty="0"/>
              <a:t>700k</a:t>
            </a:r>
            <a:r>
              <a:rPr lang="en-US" altLang="ko-Kore-KR" b="1" dirty="0"/>
              <a:t>Hz</a:t>
            </a:r>
          </a:p>
          <a:p>
            <a:r>
              <a:rPr lang="en-US" altLang="ko-Kore-KR" dirty="0"/>
              <a:t>   use single EEM</a:t>
            </a:r>
          </a:p>
          <a:p>
            <a:r>
              <a:rPr lang="en-US" altLang="ko-Kore-KR" dirty="0"/>
              <a:t>- Fast mode : </a:t>
            </a:r>
            <a:r>
              <a:rPr lang="en-US" altLang="ko-Kore-KR" b="1" dirty="0"/>
              <a:t>Simultaneous</a:t>
            </a:r>
            <a:r>
              <a:rPr lang="en-US" altLang="ko-Kore-KR" dirty="0"/>
              <a:t> input, </a:t>
            </a:r>
            <a:r>
              <a:rPr lang="en-US" altLang="ko-Kore-KR" b="1" dirty="0"/>
              <a:t>1MHz</a:t>
            </a:r>
          </a:p>
          <a:p>
            <a:r>
              <a:rPr lang="en-US" altLang="ko-Kore-KR" dirty="0"/>
              <a:t>   use dual EEM</a:t>
            </a:r>
          </a:p>
          <a:p>
            <a:r>
              <a:rPr lang="en-US" altLang="ko-Kore-KR" dirty="0"/>
              <a:t>- Sample – </a:t>
            </a:r>
            <a:r>
              <a:rPr lang="en-US" altLang="ko-Kore-KR" dirty="0" err="1"/>
              <a:t>Urukul</a:t>
            </a:r>
            <a:r>
              <a:rPr lang="en-US" altLang="ko-Kore-KR" dirty="0"/>
              <a:t> Servo mode possible</a:t>
            </a:r>
          </a:p>
          <a:p>
            <a:r>
              <a:rPr lang="en-US" altLang="ko-Kore-KR" dirty="0"/>
              <a:t>- USD $</a:t>
            </a:r>
            <a:r>
              <a:rPr lang="en-US" altLang="ko-Kore-KR" b="1" dirty="0"/>
              <a:t>1,600</a:t>
            </a:r>
          </a:p>
        </p:txBody>
      </p:sp>
    </p:spTree>
    <p:extLst>
      <p:ext uri="{BB962C8B-B14F-4D97-AF65-F5344CB8AC3E}">
        <p14:creationId xmlns:p14="http://schemas.microsoft.com/office/powerpoint/2010/main" val="40187979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8BB7717-D0C1-4493-81C5-30E60032F5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2020. 8. 28.</a:t>
            </a:r>
            <a:endParaRPr kumimoji="1" lang="ko-Kore-KR" altLang="en-US" dirty="0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20CD8A28-E6DE-479E-86EB-FD20F9BDD5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44" y="156580"/>
            <a:ext cx="12021312" cy="893542"/>
          </a:xfrm>
        </p:spPr>
        <p:txBody>
          <a:bodyPr/>
          <a:lstStyle/>
          <a:p>
            <a:r>
              <a:rPr kumimoji="1" lang="en-US" altLang="ko-Kore-KR" dirty="0"/>
              <a:t>Sampler – </a:t>
            </a:r>
            <a:r>
              <a:rPr kumimoji="1" lang="en-US" altLang="ko-Kore-KR" dirty="0" err="1"/>
              <a:t>Urukul</a:t>
            </a:r>
            <a:r>
              <a:rPr kumimoji="1" lang="en-US" altLang="ko-Kore-KR" dirty="0"/>
              <a:t> Servo mode</a:t>
            </a:r>
            <a:r>
              <a:rPr kumimoji="1" lang="ko-KR" altLang="en-US" dirty="0"/>
              <a:t> </a:t>
            </a:r>
            <a:r>
              <a:rPr kumimoji="1" lang="en-US" altLang="ko-KR" dirty="0"/>
              <a:t>(SUSERVO)</a:t>
            </a:r>
            <a:endParaRPr kumimoji="1" lang="ko-Kore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1AE9A3-4ADA-4D9E-B446-AB41B9041039}"/>
              </a:ext>
            </a:extLst>
          </p:cNvPr>
          <p:cNvSpPr txBox="1"/>
          <p:nvPr/>
        </p:nvSpPr>
        <p:spPr>
          <a:xfrm>
            <a:off x="6721965" y="1388700"/>
            <a:ext cx="52248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ore-KR" dirty="0"/>
              <a:t>- Use IIR Filter</a:t>
            </a:r>
          </a:p>
          <a:p>
            <a:r>
              <a:rPr lang="en-US" altLang="ko-Kore-KR" dirty="0"/>
              <a:t>- DSP is implemented on main processor</a:t>
            </a:r>
          </a:p>
          <a:p>
            <a:r>
              <a:rPr lang="en-US" altLang="ko-Kore-KR" dirty="0"/>
              <a:t>- 2 </a:t>
            </a:r>
            <a:r>
              <a:rPr lang="en-US" altLang="ko-Kore-KR" dirty="0" err="1"/>
              <a:t>Urukul</a:t>
            </a:r>
            <a:r>
              <a:rPr lang="en-US" altLang="ko-Kore-KR" dirty="0"/>
              <a:t> board per 1 Sampler board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DFFDCA5-EEF9-4FF6-8F87-97F4FE2D0D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166" y="1590531"/>
            <a:ext cx="3098800" cy="8890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292AF7A-4EE2-414A-A426-37168B6AF8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166" y="2546350"/>
            <a:ext cx="9004300" cy="176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5892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2A5A5D-79A8-4ACF-B59E-E454C99F8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Contents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8D9F908-C051-4959-9463-62131E2181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altLang="ko-KR" dirty="0"/>
              <a:t>Evaluation Board Test</a:t>
            </a:r>
          </a:p>
          <a:p>
            <a:pPr marL="514350" indent="-514350">
              <a:buAutoNum type="arabicPeriod"/>
            </a:pPr>
            <a:r>
              <a:rPr lang="en-US" altLang="ko-KR" dirty="0"/>
              <a:t>Verilog code update for AD9910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ED56EF3-640A-41DD-97B8-6C76A7CC82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2020. 8. 28.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4740856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C9C06B-1888-4857-A006-BC95EAF0B9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7B42B5D-9248-46D7-9BFB-16B463C66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2020. 8. 28.</a:t>
            </a:r>
            <a:endParaRPr kumimoji="1" lang="ko-Kore-KR" altLang="en-US" dirty="0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0A7697AA-5D23-4C78-9A8F-1410A5965D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7036869"/>
              </p:ext>
            </p:extLst>
          </p:nvPr>
        </p:nvGraphicFramePr>
        <p:xfrm>
          <a:off x="349769" y="1549400"/>
          <a:ext cx="11492462" cy="3088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17962">
                  <a:extLst>
                    <a:ext uri="{9D8B030D-6E8A-4147-A177-3AD203B41FA5}">
                      <a16:colId xmlns:a16="http://schemas.microsoft.com/office/drawing/2014/main" val="226906005"/>
                    </a:ext>
                  </a:extLst>
                </a:gridCol>
                <a:gridCol w="3091500">
                  <a:extLst>
                    <a:ext uri="{9D8B030D-6E8A-4147-A177-3AD203B41FA5}">
                      <a16:colId xmlns:a16="http://schemas.microsoft.com/office/drawing/2014/main" val="3771959562"/>
                    </a:ext>
                  </a:extLst>
                </a:gridCol>
                <a:gridCol w="3091500">
                  <a:extLst>
                    <a:ext uri="{9D8B030D-6E8A-4147-A177-3AD203B41FA5}">
                      <a16:colId xmlns:a16="http://schemas.microsoft.com/office/drawing/2014/main" val="2205233832"/>
                    </a:ext>
                  </a:extLst>
                </a:gridCol>
                <a:gridCol w="3091500">
                  <a:extLst>
                    <a:ext uri="{9D8B030D-6E8A-4147-A177-3AD203B41FA5}">
                      <a16:colId xmlns:a16="http://schemas.microsoft.com/office/drawing/2014/main" val="4047045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kumimoji="1" lang="en-US" altLang="ko-Kore-KR" sz="1600" kern="120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+mn-ea"/>
                          <a:cs typeface="Verdana" panose="020B0604030504040204" pitchFamily="34" charset="0"/>
                        </a:rPr>
                        <a:t>DDS Chip</a:t>
                      </a:r>
                      <a:endParaRPr kumimoji="1" lang="ko-Kore-KR" altLang="en-US" sz="1600" kern="120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+mn-ea"/>
                        <a:cs typeface="Verdan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ko-Kore-KR" sz="1600" kern="120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+mn-ea"/>
                          <a:cs typeface="Verdana" panose="020B0604030504040204" pitchFamily="34" charset="0"/>
                        </a:rPr>
                        <a:t>AD9914</a:t>
                      </a:r>
                      <a:endParaRPr kumimoji="1" lang="ko-Kore-KR" altLang="en-US" sz="1600" kern="120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+mn-ea"/>
                        <a:cs typeface="Verdan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ko-Kore-KR" sz="1600" kern="120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+mn-ea"/>
                          <a:cs typeface="Verdana" panose="020B0604030504040204" pitchFamily="34" charset="0"/>
                        </a:rPr>
                        <a:t>AD9912</a:t>
                      </a:r>
                      <a:endParaRPr kumimoji="1" lang="ko-Kore-KR" altLang="en-US" sz="1600" kern="120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+mn-ea"/>
                        <a:cs typeface="Verdan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ko-Kore-KR" sz="1600" kern="120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+mn-ea"/>
                          <a:cs typeface="Verdana" panose="020B0604030504040204" pitchFamily="34" charset="0"/>
                        </a:rPr>
                        <a:t>AD9910</a:t>
                      </a:r>
                      <a:endParaRPr kumimoji="1" lang="ko-Kore-KR" altLang="en-US" sz="1600" kern="120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+mn-ea"/>
                        <a:cs typeface="Verdan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0328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ko-Kore-KR" sz="1600" kern="120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+mn-ea"/>
                          <a:cs typeface="Verdana" panose="020B0604030504040204" pitchFamily="34" charset="0"/>
                        </a:rPr>
                        <a:t>Frequency(bit)</a:t>
                      </a:r>
                      <a:endParaRPr kumimoji="1" lang="ko-Kore-KR" altLang="en-US" sz="1600" kern="120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+mn-ea"/>
                        <a:cs typeface="Verdan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ko-Kore-KR" sz="1600" kern="120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+mn-ea"/>
                          <a:cs typeface="Verdana" panose="020B0604030504040204" pitchFamily="34" charset="0"/>
                        </a:rPr>
                        <a:t>32 – 64 </a:t>
                      </a:r>
                      <a:endParaRPr kumimoji="1" lang="ko-Kore-KR" altLang="en-US" sz="1600" kern="120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+mn-ea"/>
                        <a:cs typeface="Verdan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ko-Kore-KR" sz="1600" kern="120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+mn-ea"/>
                          <a:cs typeface="Verdana" panose="020B0604030504040204" pitchFamily="34" charset="0"/>
                        </a:rPr>
                        <a:t>48</a:t>
                      </a:r>
                      <a:endParaRPr kumimoji="1" lang="ko-Kore-KR" altLang="en-US" sz="1600" kern="120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+mn-ea"/>
                        <a:cs typeface="Verdan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ko-Kore-KR" sz="1600" kern="120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+mn-ea"/>
                          <a:cs typeface="Verdana" panose="020B0604030504040204" pitchFamily="34" charset="0"/>
                        </a:rPr>
                        <a:t>32</a:t>
                      </a:r>
                      <a:endParaRPr kumimoji="1" lang="ko-Kore-KR" altLang="en-US" sz="1600" kern="120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+mn-ea"/>
                        <a:cs typeface="Verdan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313668"/>
                  </a:ext>
                </a:extLst>
              </a:tr>
              <a:tr h="123613">
                <a:tc>
                  <a:txBody>
                    <a:bodyPr/>
                    <a:lstStyle/>
                    <a:p>
                      <a:r>
                        <a:rPr kumimoji="1" lang="en-US" altLang="ko-Kore-KR" sz="1600" kern="120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+mn-ea"/>
                          <a:cs typeface="Verdana" panose="020B0604030504040204" pitchFamily="34" charset="0"/>
                        </a:rPr>
                        <a:t>Phase(bit)</a:t>
                      </a:r>
                      <a:endParaRPr kumimoji="1" lang="ko-Kore-KR" altLang="en-US" sz="1600" kern="120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+mn-ea"/>
                        <a:cs typeface="Verdan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ko-Kore-KR" sz="1600" kern="120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+mn-ea"/>
                          <a:cs typeface="Verdana" panose="020B0604030504040204" pitchFamily="34" charset="0"/>
                        </a:rPr>
                        <a:t>16</a:t>
                      </a:r>
                      <a:endParaRPr kumimoji="1" lang="ko-Kore-KR" altLang="en-US" sz="1600" kern="120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+mn-ea"/>
                        <a:cs typeface="Verdan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ko-Kore-KR" sz="1600" kern="120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+mn-ea"/>
                          <a:cs typeface="Verdana" panose="020B0604030504040204" pitchFamily="34" charset="0"/>
                        </a:rPr>
                        <a:t>14</a:t>
                      </a:r>
                      <a:endParaRPr kumimoji="1" lang="ko-Kore-KR" altLang="en-US" sz="1600" kern="120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+mn-ea"/>
                        <a:cs typeface="Verdan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ko-Kore-KR" sz="1600" kern="120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+mn-ea"/>
                          <a:cs typeface="Verdana" panose="020B0604030504040204" pitchFamily="34" charset="0"/>
                        </a:rPr>
                        <a:t>16</a:t>
                      </a:r>
                      <a:endParaRPr kumimoji="1" lang="ko-Kore-KR" altLang="en-US" sz="1600" kern="120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+mn-ea"/>
                        <a:cs typeface="Verdan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4095934"/>
                  </a:ext>
                </a:extLst>
              </a:tr>
              <a:tr h="289560">
                <a:tc>
                  <a:txBody>
                    <a:bodyPr/>
                    <a:lstStyle/>
                    <a:p>
                      <a:r>
                        <a:rPr kumimoji="1" lang="en-US" altLang="ko-Kore-KR" sz="1600" kern="120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+mn-ea"/>
                          <a:cs typeface="Verdana" panose="020B0604030504040204" pitchFamily="34" charset="0"/>
                        </a:rPr>
                        <a:t>Amplitude(bit)</a:t>
                      </a:r>
                      <a:endParaRPr kumimoji="1" lang="ko-Kore-KR" altLang="en-US" sz="1600" kern="120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+mn-ea"/>
                        <a:cs typeface="Verdan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ko-Kore-KR" sz="1600" kern="120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+mn-ea"/>
                          <a:cs typeface="Verdana" panose="020B0604030504040204" pitchFamily="34" charset="0"/>
                        </a:rPr>
                        <a:t>12</a:t>
                      </a:r>
                      <a:endParaRPr kumimoji="1" lang="ko-Kore-KR" altLang="en-US" sz="1600" kern="120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+mn-ea"/>
                        <a:cs typeface="Verdan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ko-Kore-KR" sz="1600" kern="120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+mn-ea"/>
                          <a:cs typeface="Verdana" panose="020B0604030504040204" pitchFamily="34" charset="0"/>
                        </a:rPr>
                        <a:t>X</a:t>
                      </a:r>
                      <a:endParaRPr kumimoji="1" lang="ko-Kore-KR" altLang="en-US" sz="1600" kern="120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+mn-ea"/>
                        <a:cs typeface="Verdan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ko-Kore-KR" sz="1600" kern="120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+mn-ea"/>
                          <a:cs typeface="Verdana" panose="020B0604030504040204" pitchFamily="34" charset="0"/>
                        </a:rPr>
                        <a:t>14</a:t>
                      </a:r>
                      <a:endParaRPr kumimoji="1" lang="ko-Kore-KR" altLang="en-US" sz="1600" kern="120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+mn-ea"/>
                        <a:cs typeface="Verdan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665385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kumimoji="1" lang="en-US" altLang="ko-Kore-KR" sz="1600" kern="120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+mn-ea"/>
                          <a:cs typeface="Verdana" panose="020B0604030504040204" pitchFamily="34" charset="0"/>
                        </a:rPr>
                        <a:t>DAC(bit)</a:t>
                      </a:r>
                      <a:endParaRPr kumimoji="1" lang="ko-Kore-KR" altLang="en-US" sz="1600" kern="120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+mn-ea"/>
                        <a:cs typeface="Verdan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ko-Kore-KR" sz="1600" kern="120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+mn-ea"/>
                          <a:cs typeface="Verdana" panose="020B0604030504040204" pitchFamily="34" charset="0"/>
                        </a:rPr>
                        <a:t>12</a:t>
                      </a:r>
                      <a:endParaRPr kumimoji="1" lang="ko-Kore-KR" altLang="en-US" sz="1600" kern="120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+mn-ea"/>
                        <a:cs typeface="Verdan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ko-Kore-KR" sz="1600" kern="120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+mn-ea"/>
                          <a:cs typeface="Verdana" panose="020B0604030504040204" pitchFamily="34" charset="0"/>
                        </a:rPr>
                        <a:t>14</a:t>
                      </a:r>
                      <a:endParaRPr kumimoji="1" lang="ko-Kore-KR" altLang="en-US" sz="1600" kern="120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+mn-ea"/>
                        <a:cs typeface="Verdan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ko-Kore-KR" sz="1600" kern="120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+mn-ea"/>
                          <a:cs typeface="Verdana" panose="020B0604030504040204" pitchFamily="34" charset="0"/>
                        </a:rPr>
                        <a:t>14</a:t>
                      </a:r>
                      <a:endParaRPr kumimoji="1" lang="ko-Kore-KR" altLang="en-US" sz="1600" kern="120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+mn-ea"/>
                        <a:cs typeface="Verdan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230624"/>
                  </a:ext>
                </a:extLst>
              </a:tr>
              <a:tr h="223520">
                <a:tc>
                  <a:txBody>
                    <a:bodyPr/>
                    <a:lstStyle/>
                    <a:p>
                      <a:r>
                        <a:rPr kumimoji="1" lang="en-US" altLang="ko-Kore-KR" sz="1600" kern="120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+mn-ea"/>
                          <a:cs typeface="Verdana" panose="020B0604030504040204" pitchFamily="34" charset="0"/>
                        </a:rPr>
                        <a:t>Max Out Freq</a:t>
                      </a:r>
                      <a:endParaRPr kumimoji="1" lang="ko-Kore-KR" altLang="en-US" sz="1600" kern="120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+mn-ea"/>
                        <a:cs typeface="Verdan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ko-Kore-KR" sz="1600" b="1" kern="120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+mn-ea"/>
                          <a:cs typeface="Verdana" panose="020B0604030504040204" pitchFamily="34" charset="0"/>
                        </a:rPr>
                        <a:t>1.2</a:t>
                      </a:r>
                      <a:r>
                        <a:rPr kumimoji="1" lang="en-US" altLang="ko-Kore-KR" sz="1600" kern="120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+mn-ea"/>
                          <a:cs typeface="Verdana" panose="020B0604030504040204" pitchFamily="34" charset="0"/>
                        </a:rPr>
                        <a:t> GHz (1.75 GHz)</a:t>
                      </a:r>
                      <a:endParaRPr kumimoji="1" lang="ko-Kore-KR" altLang="en-US" sz="1600" kern="120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+mn-ea"/>
                        <a:cs typeface="Verdan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ko-Kore-KR" sz="1600" b="1" kern="120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+mn-ea"/>
                          <a:cs typeface="Verdana" panose="020B0604030504040204" pitchFamily="34" charset="0"/>
                        </a:rPr>
                        <a:t>400</a:t>
                      </a:r>
                      <a:r>
                        <a:rPr kumimoji="1" lang="en-US" altLang="ko-Kore-KR" sz="1600" kern="120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+mn-ea"/>
                          <a:cs typeface="Verdana" panose="020B0604030504040204" pitchFamily="34" charset="0"/>
                        </a:rPr>
                        <a:t> MHz</a:t>
                      </a:r>
                      <a:endParaRPr kumimoji="1" lang="ko-Kore-KR" altLang="en-US" sz="1600" kern="120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+mn-ea"/>
                        <a:cs typeface="Verdan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ko-Kore-KR" sz="1600" b="1" kern="120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+mn-ea"/>
                          <a:cs typeface="Verdana" panose="020B0604030504040204" pitchFamily="34" charset="0"/>
                        </a:rPr>
                        <a:t>400</a:t>
                      </a:r>
                      <a:r>
                        <a:rPr kumimoji="1" lang="en-US" altLang="ko-Kore-KR" sz="1600" kern="120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+mn-ea"/>
                          <a:cs typeface="Verdana" panose="020B0604030504040204" pitchFamily="34" charset="0"/>
                        </a:rPr>
                        <a:t> MHz</a:t>
                      </a:r>
                      <a:endParaRPr kumimoji="1" lang="ko-Kore-KR" altLang="en-US" sz="1600" kern="120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+mn-ea"/>
                        <a:cs typeface="Verdan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21805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kumimoji="1" lang="en-US" altLang="ko-Kore-KR" sz="1600" kern="120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+mn-ea"/>
                          <a:cs typeface="Verdana" panose="020B0604030504040204" pitchFamily="34" charset="0"/>
                        </a:rPr>
                        <a:t>Max Sys Freq</a:t>
                      </a:r>
                      <a:endParaRPr kumimoji="1" lang="ko-Kore-KR" altLang="en-US" sz="1600" kern="120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+mn-ea"/>
                        <a:cs typeface="Verdan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ko-Kore-KR" sz="1600" b="1" kern="120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+mn-ea"/>
                          <a:cs typeface="Verdana" panose="020B0604030504040204" pitchFamily="34" charset="0"/>
                        </a:rPr>
                        <a:t>3.0</a:t>
                      </a:r>
                      <a:r>
                        <a:rPr kumimoji="1" lang="en-US" altLang="ko-Kore-KR" sz="1600" kern="120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+mn-ea"/>
                          <a:cs typeface="Verdana" panose="020B0604030504040204" pitchFamily="34" charset="0"/>
                        </a:rPr>
                        <a:t> GHz (3.5 GHz)</a:t>
                      </a:r>
                      <a:endParaRPr kumimoji="1" lang="ko-Kore-KR" altLang="en-US" sz="1600" kern="120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+mn-ea"/>
                        <a:cs typeface="Verdan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ko-Kore-KR" sz="1600" b="1" kern="120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+mn-ea"/>
                          <a:cs typeface="Verdana" panose="020B0604030504040204" pitchFamily="34" charset="0"/>
                        </a:rPr>
                        <a:t>1</a:t>
                      </a:r>
                      <a:r>
                        <a:rPr kumimoji="1" lang="en-US" altLang="ko-Kore-KR" sz="1600" kern="120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+mn-ea"/>
                          <a:cs typeface="Verdana" panose="020B0604030504040204" pitchFamily="34" charset="0"/>
                        </a:rPr>
                        <a:t> GHz</a:t>
                      </a:r>
                      <a:endParaRPr kumimoji="1" lang="ko-Kore-KR" altLang="en-US" sz="1600" kern="120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+mn-ea"/>
                        <a:cs typeface="Verdan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ko-Kore-KR" sz="1600" b="1" kern="120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+mn-ea"/>
                          <a:cs typeface="Verdana" panose="020B0604030504040204" pitchFamily="34" charset="0"/>
                        </a:rPr>
                        <a:t>1</a:t>
                      </a:r>
                      <a:r>
                        <a:rPr kumimoji="1" lang="en-US" altLang="ko-Kore-KR" sz="1600" kern="120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+mn-ea"/>
                          <a:cs typeface="Verdana" panose="020B0604030504040204" pitchFamily="34" charset="0"/>
                        </a:rPr>
                        <a:t> GHz</a:t>
                      </a:r>
                      <a:endParaRPr kumimoji="1" lang="ko-Kore-KR" altLang="en-US" sz="1600" kern="120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+mn-ea"/>
                        <a:cs typeface="Verdan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8510859"/>
                  </a:ext>
                </a:extLst>
              </a:tr>
              <a:tr h="289560">
                <a:tc>
                  <a:txBody>
                    <a:bodyPr/>
                    <a:lstStyle/>
                    <a:p>
                      <a:r>
                        <a:rPr kumimoji="1" lang="en-US" altLang="ko-Kore-KR" sz="1600" kern="120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+mn-ea"/>
                          <a:cs typeface="Verdana" panose="020B0604030504040204" pitchFamily="34" charset="0"/>
                        </a:rPr>
                        <a:t>SYNC_IN</a:t>
                      </a:r>
                      <a:endParaRPr kumimoji="1" lang="ko-Kore-KR" altLang="en-US" sz="1600" kern="120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+mn-ea"/>
                        <a:cs typeface="Verdan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ko-Kore-KR" sz="1600" kern="120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+mn-ea"/>
                          <a:cs typeface="Verdana" panose="020B0604030504040204" pitchFamily="34" charset="0"/>
                        </a:rPr>
                        <a:t>O</a:t>
                      </a:r>
                      <a:endParaRPr kumimoji="1" lang="ko-Kore-KR" altLang="en-US" sz="1600" kern="120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+mn-ea"/>
                        <a:cs typeface="Verdan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ko-Kore-KR" sz="1600" kern="120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+mn-ea"/>
                          <a:cs typeface="Verdana" panose="020B0604030504040204" pitchFamily="34" charset="0"/>
                        </a:rPr>
                        <a:t>X</a:t>
                      </a:r>
                      <a:endParaRPr kumimoji="1" lang="ko-Kore-KR" altLang="en-US" sz="1600" kern="120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+mn-ea"/>
                        <a:cs typeface="Verdan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ko-Kore-KR" sz="1600" kern="120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+mn-ea"/>
                          <a:cs typeface="Verdana" panose="020B0604030504040204" pitchFamily="34" charset="0"/>
                        </a:rPr>
                        <a:t>O</a:t>
                      </a:r>
                      <a:endParaRPr kumimoji="1" lang="ko-Kore-KR" altLang="en-US" sz="1600" kern="120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+mn-ea"/>
                        <a:cs typeface="Verdan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5300765"/>
                  </a:ext>
                </a:extLst>
              </a:tr>
              <a:tr h="167640">
                <a:tc>
                  <a:txBody>
                    <a:bodyPr/>
                    <a:lstStyle/>
                    <a:p>
                      <a:endParaRPr kumimoji="1" lang="ko-Kore-KR" altLang="en-US" sz="1600" kern="120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+mn-ea"/>
                        <a:cs typeface="Verdan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ko-Kore-KR" sz="1600" kern="120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+mn-ea"/>
                          <a:cs typeface="Verdana" panose="020B0604030504040204" pitchFamily="34" charset="0"/>
                        </a:rPr>
                        <a:t>Parallel &amp; Serial(SPI)</a:t>
                      </a:r>
                      <a:endParaRPr kumimoji="1" lang="ko-Kore-KR" altLang="en-US" sz="1600" kern="120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+mn-ea"/>
                        <a:cs typeface="Verdan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ko-Kore-KR" sz="1600" kern="120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+mn-ea"/>
                          <a:cs typeface="Verdana" panose="020B0604030504040204" pitchFamily="34" charset="0"/>
                        </a:rPr>
                        <a:t>Serial(SPI)</a:t>
                      </a:r>
                      <a:endParaRPr kumimoji="1" lang="ko-Kore-KR" altLang="en-US" sz="1600" kern="120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+mn-ea"/>
                        <a:cs typeface="Verdan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ko-Kore-KR" sz="1600" kern="120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+mn-ea"/>
                          <a:cs typeface="Verdana" panose="020B0604030504040204" pitchFamily="34" charset="0"/>
                        </a:rPr>
                        <a:t>Serial(SPI) </a:t>
                      </a:r>
                      <a:endParaRPr kumimoji="1" lang="ko-Kore-KR" altLang="en-US" sz="1600" kern="120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+mn-ea"/>
                        <a:cs typeface="Verdan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73717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703197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808FC6-2380-417E-9892-E613355AF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AD9910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981C0EF-7E04-4FF7-BC8C-FE4BB55697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2020. 8. 28.</a:t>
            </a:r>
            <a:endParaRPr kumimoji="1" lang="ko-Kore-KR" altLang="en-US" dirty="0"/>
          </a:p>
        </p:txBody>
      </p:sp>
      <p:pic>
        <p:nvPicPr>
          <p:cNvPr id="7" name="그림 6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B2E24A12-1FBB-42B0-A55F-986DD332AA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638" y="1395794"/>
            <a:ext cx="6064784" cy="3983142"/>
          </a:xfrm>
          <a:prstGeom prst="rect">
            <a:avLst/>
          </a:prstGeom>
        </p:spPr>
      </p:pic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E0156F42-3D55-422D-90FE-3D8D5E8190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4422" y="1226525"/>
            <a:ext cx="5822234" cy="49504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en-US" sz="1800" b="1" dirty="0"/>
              <a:t>4 mode available</a:t>
            </a:r>
          </a:p>
          <a:p>
            <a:pPr marL="0" indent="0">
              <a:buNone/>
            </a:pPr>
            <a:r>
              <a:rPr kumimoji="1" lang="en-US" altLang="en-US" sz="1800" dirty="0"/>
              <a:t>  Single ton mode (8 profile)</a:t>
            </a:r>
          </a:p>
          <a:p>
            <a:pPr marL="0" indent="0">
              <a:buNone/>
            </a:pPr>
            <a:r>
              <a:rPr kumimoji="1" lang="en-US" altLang="en-US" sz="1800" dirty="0"/>
              <a:t>  Ram mode (32 * 1024 RAM)</a:t>
            </a:r>
          </a:p>
          <a:p>
            <a:pPr marL="0" indent="0">
              <a:buNone/>
            </a:pPr>
            <a:r>
              <a:rPr kumimoji="1" lang="en-US" altLang="en-US" sz="1800" dirty="0"/>
              <a:t>  Parallel mode (real time parameter supply)</a:t>
            </a:r>
          </a:p>
          <a:p>
            <a:pPr marL="0" indent="0">
              <a:buNone/>
            </a:pPr>
            <a:r>
              <a:rPr kumimoji="1" lang="en-US" altLang="en-US" sz="1800" dirty="0"/>
              <a:t>  DRG mode</a:t>
            </a:r>
            <a:endParaRPr kumimoji="1" lang="ko-Kore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0066966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BE9121-3013-E042-AF58-45A3EC5246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/>
              <a:t>AD9910</a:t>
            </a:r>
            <a:r>
              <a:rPr kumimoji="1" lang="ko-KR" altLang="en-US" dirty="0"/>
              <a:t> </a:t>
            </a:r>
            <a:r>
              <a:rPr kumimoji="1" lang="en-US" altLang="ko-KR" dirty="0"/>
              <a:t>evaluation</a:t>
            </a:r>
            <a:r>
              <a:rPr kumimoji="1" lang="ko-KR" altLang="en-US" dirty="0"/>
              <a:t> </a:t>
            </a:r>
            <a:r>
              <a:rPr kumimoji="1" lang="en-US" altLang="ko-KR" dirty="0"/>
              <a:t>board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0F0D2A2-02E2-374D-AFCA-CDEA70E5F1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en-US" dirty="0"/>
              <a:t>Tested using modified AD9912 Verilog code &amp; python codes</a:t>
            </a:r>
          </a:p>
          <a:p>
            <a:r>
              <a:rPr kumimoji="1" lang="en-US" altLang="en-US" dirty="0"/>
              <a:t>Control using FPGA available</a:t>
            </a:r>
            <a:endParaRPr kumimoji="1" lang="ko-Kore-KR" altLang="en-US" dirty="0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4F9C8E4-A9E1-AD45-A7D9-45AAD4A109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2020. 8. 28.</a:t>
            </a:r>
            <a:endParaRPr kumimoji="1" lang="ko-Kore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08AB84E-130C-452A-9D04-BF37DD3C360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718353" y="1874426"/>
            <a:ext cx="3915899" cy="468917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378349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직사각형 62">
            <a:extLst>
              <a:ext uri="{FF2B5EF4-FFF2-40B4-BE49-F238E27FC236}">
                <a16:creationId xmlns:a16="http://schemas.microsoft.com/office/drawing/2014/main" id="{8E4BA007-2979-4A7D-B51A-B8FA5CF8F019}"/>
              </a:ext>
            </a:extLst>
          </p:cNvPr>
          <p:cNvSpPr/>
          <p:nvPr/>
        </p:nvSpPr>
        <p:spPr>
          <a:xfrm>
            <a:off x="585759" y="2973395"/>
            <a:ext cx="1466859" cy="2305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/>
              <a:t>DDS_clock</a:t>
            </a:r>
            <a:endParaRPr lang="ko-KR" altLang="en-US" sz="900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09F6FEEE-4CBF-4784-88EF-0B869F875AFB}"/>
              </a:ext>
            </a:extLst>
          </p:cNvPr>
          <p:cNvSpPr/>
          <p:nvPr/>
        </p:nvSpPr>
        <p:spPr>
          <a:xfrm>
            <a:off x="585760" y="3320747"/>
            <a:ext cx="1466859" cy="2305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rcsbar_1</a:t>
            </a:r>
            <a:endParaRPr lang="ko-KR" altLang="en-US" sz="900" dirty="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A78D4106-7DAF-4C98-945B-A2A6530CD7CB}"/>
              </a:ext>
            </a:extLst>
          </p:cNvPr>
          <p:cNvSpPr/>
          <p:nvPr/>
        </p:nvSpPr>
        <p:spPr>
          <a:xfrm>
            <a:off x="585760" y="3668098"/>
            <a:ext cx="1466859" cy="2305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rcsbar_2</a:t>
            </a:r>
            <a:endParaRPr lang="ko-KR" altLang="en-US" sz="900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4D2078A-DE31-44B8-8772-42F1426C9A64}"/>
              </a:ext>
            </a:extLst>
          </p:cNvPr>
          <p:cNvSpPr/>
          <p:nvPr/>
        </p:nvSpPr>
        <p:spPr>
          <a:xfrm>
            <a:off x="3579966" y="2981015"/>
            <a:ext cx="1466859" cy="2305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/>
              <a:t>rsclk</a:t>
            </a:r>
            <a:endParaRPr lang="ko-KR" altLang="en-US" sz="900" dirty="0"/>
          </a:p>
        </p:txBody>
      </p:sp>
      <p:cxnSp>
        <p:nvCxnSpPr>
          <p:cNvPr id="57" name="연결선: 꺾임 56">
            <a:extLst>
              <a:ext uri="{FF2B5EF4-FFF2-40B4-BE49-F238E27FC236}">
                <a16:creationId xmlns:a16="http://schemas.microsoft.com/office/drawing/2014/main" id="{94965F5E-41F0-4720-92B1-11D102478308}"/>
              </a:ext>
            </a:extLst>
          </p:cNvPr>
          <p:cNvCxnSpPr>
            <a:cxnSpLocks/>
            <a:stCxn id="63" idx="3"/>
            <a:endCxn id="66" idx="2"/>
          </p:cNvCxnSpPr>
          <p:nvPr/>
        </p:nvCxnSpPr>
        <p:spPr>
          <a:xfrm flipV="1">
            <a:off x="2052618" y="3020427"/>
            <a:ext cx="962741" cy="6822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연결선: 꺾임 58">
            <a:extLst>
              <a:ext uri="{FF2B5EF4-FFF2-40B4-BE49-F238E27FC236}">
                <a16:creationId xmlns:a16="http://schemas.microsoft.com/office/drawing/2014/main" id="{F67A4FC6-2C00-4000-A83B-0990B15F2BA2}"/>
              </a:ext>
            </a:extLst>
          </p:cNvPr>
          <p:cNvCxnSpPr>
            <a:cxnSpLocks/>
            <a:stCxn id="14" idx="1"/>
            <a:endCxn id="68" idx="2"/>
          </p:cNvCxnSpPr>
          <p:nvPr/>
        </p:nvCxnSpPr>
        <p:spPr>
          <a:xfrm flipV="1">
            <a:off x="2777160" y="3168398"/>
            <a:ext cx="238199" cy="43714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연결선: 꺾임 60">
            <a:extLst>
              <a:ext uri="{FF2B5EF4-FFF2-40B4-BE49-F238E27FC236}">
                <a16:creationId xmlns:a16="http://schemas.microsoft.com/office/drawing/2014/main" id="{BA3D330C-527D-477A-9E50-BF0B16D00AA1}"/>
              </a:ext>
            </a:extLst>
          </p:cNvPr>
          <p:cNvCxnSpPr>
            <a:cxnSpLocks/>
            <a:stCxn id="36" idx="3"/>
            <a:endCxn id="79" idx="2"/>
          </p:cNvCxnSpPr>
          <p:nvPr/>
        </p:nvCxnSpPr>
        <p:spPr>
          <a:xfrm>
            <a:off x="2052619" y="3436003"/>
            <a:ext cx="368656" cy="95577"/>
          </a:xfrm>
          <a:prstGeom prst="bentConnector3">
            <a:avLst>
              <a:gd name="adj1" fmla="val 2588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E7E00AF1-97A8-4AA3-9E78-89053A6BB7CA}"/>
              </a:ext>
            </a:extLst>
          </p:cNvPr>
          <p:cNvGrpSpPr/>
          <p:nvPr/>
        </p:nvGrpSpPr>
        <p:grpSpPr>
          <a:xfrm>
            <a:off x="3013528" y="2978420"/>
            <a:ext cx="314302" cy="228600"/>
            <a:chOff x="2520739" y="2437407"/>
            <a:chExt cx="314302" cy="228600"/>
          </a:xfrm>
        </p:grpSpPr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342A3716-0B16-4746-8D35-867FB87D9F5A}"/>
                </a:ext>
              </a:extLst>
            </p:cNvPr>
            <p:cNvSpPr/>
            <p:nvPr/>
          </p:nvSpPr>
          <p:spPr>
            <a:xfrm>
              <a:off x="2522570" y="2453709"/>
              <a:ext cx="51410" cy="5141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타원 67">
              <a:extLst>
                <a:ext uri="{FF2B5EF4-FFF2-40B4-BE49-F238E27FC236}">
                  <a16:creationId xmlns:a16="http://schemas.microsoft.com/office/drawing/2014/main" id="{3F3C6A97-AD07-4FD7-96C4-DEF8FB6BA586}"/>
                </a:ext>
              </a:extLst>
            </p:cNvPr>
            <p:cNvSpPr/>
            <p:nvPr/>
          </p:nvSpPr>
          <p:spPr>
            <a:xfrm>
              <a:off x="2522570" y="2601680"/>
              <a:ext cx="51410" cy="5141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순서도: 지연 11">
              <a:extLst>
                <a:ext uri="{FF2B5EF4-FFF2-40B4-BE49-F238E27FC236}">
                  <a16:creationId xmlns:a16="http://schemas.microsoft.com/office/drawing/2014/main" id="{27138700-C420-4E1C-8C08-243976821ED2}"/>
                </a:ext>
              </a:extLst>
            </p:cNvPr>
            <p:cNvSpPr/>
            <p:nvPr/>
          </p:nvSpPr>
          <p:spPr>
            <a:xfrm>
              <a:off x="2520739" y="2437407"/>
              <a:ext cx="314302" cy="228600"/>
            </a:xfrm>
            <a:prstGeom prst="flowChartDelay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E3DCC6A1-293F-4062-9FCC-5E93CF1D75BD}"/>
              </a:ext>
            </a:extLst>
          </p:cNvPr>
          <p:cNvGrpSpPr/>
          <p:nvPr/>
        </p:nvGrpSpPr>
        <p:grpSpPr>
          <a:xfrm>
            <a:off x="2421275" y="3491241"/>
            <a:ext cx="355885" cy="228600"/>
            <a:chOff x="2011036" y="2978803"/>
            <a:chExt cx="355885" cy="228600"/>
          </a:xfrm>
        </p:grpSpPr>
        <p:sp>
          <p:nvSpPr>
            <p:cNvPr id="14" name="달 13">
              <a:extLst>
                <a:ext uri="{FF2B5EF4-FFF2-40B4-BE49-F238E27FC236}">
                  <a16:creationId xmlns:a16="http://schemas.microsoft.com/office/drawing/2014/main" id="{51220064-1CFA-4B1E-8D4E-F732C910B744}"/>
                </a:ext>
              </a:extLst>
            </p:cNvPr>
            <p:cNvSpPr/>
            <p:nvPr/>
          </p:nvSpPr>
          <p:spPr>
            <a:xfrm rot="10800000">
              <a:off x="2052619" y="2978803"/>
              <a:ext cx="314302" cy="228600"/>
            </a:xfrm>
            <a:prstGeom prst="moon">
              <a:avLst>
                <a:gd name="adj" fmla="val 875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7" name="그룹 76">
              <a:extLst>
                <a:ext uri="{FF2B5EF4-FFF2-40B4-BE49-F238E27FC236}">
                  <a16:creationId xmlns:a16="http://schemas.microsoft.com/office/drawing/2014/main" id="{D682D273-C147-4093-8D51-65CB15769E92}"/>
                </a:ext>
              </a:extLst>
            </p:cNvPr>
            <p:cNvGrpSpPr/>
            <p:nvPr/>
          </p:nvGrpSpPr>
          <p:grpSpPr>
            <a:xfrm>
              <a:off x="2011036" y="2993437"/>
              <a:ext cx="51410" cy="199381"/>
              <a:chOff x="2522570" y="2453709"/>
              <a:chExt cx="51410" cy="199381"/>
            </a:xfrm>
          </p:grpSpPr>
          <p:sp>
            <p:nvSpPr>
              <p:cNvPr id="79" name="타원 78">
                <a:extLst>
                  <a:ext uri="{FF2B5EF4-FFF2-40B4-BE49-F238E27FC236}">
                    <a16:creationId xmlns:a16="http://schemas.microsoft.com/office/drawing/2014/main" id="{7904959F-08FD-49EF-9FB2-9FB20209FC67}"/>
                  </a:ext>
                </a:extLst>
              </p:cNvPr>
              <p:cNvSpPr/>
              <p:nvPr/>
            </p:nvSpPr>
            <p:spPr>
              <a:xfrm>
                <a:off x="2522570" y="2453709"/>
                <a:ext cx="51410" cy="5141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0" name="타원 79">
                <a:extLst>
                  <a:ext uri="{FF2B5EF4-FFF2-40B4-BE49-F238E27FC236}">
                    <a16:creationId xmlns:a16="http://schemas.microsoft.com/office/drawing/2014/main" id="{7D6F6345-9E29-44D2-8D2D-91CC415B24D3}"/>
                  </a:ext>
                </a:extLst>
              </p:cNvPr>
              <p:cNvSpPr/>
              <p:nvPr/>
            </p:nvSpPr>
            <p:spPr>
              <a:xfrm>
                <a:off x="2522570" y="2601680"/>
                <a:ext cx="51410" cy="5141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cxnSp>
        <p:nvCxnSpPr>
          <p:cNvPr id="83" name="연결선: 꺾임 82">
            <a:extLst>
              <a:ext uri="{FF2B5EF4-FFF2-40B4-BE49-F238E27FC236}">
                <a16:creationId xmlns:a16="http://schemas.microsoft.com/office/drawing/2014/main" id="{945B3FFD-491F-44C6-9B1A-329B75471926}"/>
              </a:ext>
            </a:extLst>
          </p:cNvPr>
          <p:cNvCxnSpPr>
            <a:cxnSpLocks/>
            <a:stCxn id="37" idx="3"/>
            <a:endCxn id="80" idx="2"/>
          </p:cNvCxnSpPr>
          <p:nvPr/>
        </p:nvCxnSpPr>
        <p:spPr>
          <a:xfrm flipV="1">
            <a:off x="2052619" y="3679551"/>
            <a:ext cx="368656" cy="10380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연결선: 꺾임 85">
            <a:extLst>
              <a:ext uri="{FF2B5EF4-FFF2-40B4-BE49-F238E27FC236}">
                <a16:creationId xmlns:a16="http://schemas.microsoft.com/office/drawing/2014/main" id="{FEC72961-A3A9-4CAE-82CF-39268286D72F}"/>
              </a:ext>
            </a:extLst>
          </p:cNvPr>
          <p:cNvCxnSpPr>
            <a:cxnSpLocks/>
            <a:stCxn id="12" idx="3"/>
            <a:endCxn id="38" idx="1"/>
          </p:cNvCxnSpPr>
          <p:nvPr/>
        </p:nvCxnSpPr>
        <p:spPr>
          <a:xfrm>
            <a:off x="3327830" y="3092720"/>
            <a:ext cx="252136" cy="355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화살표: 오각형 88">
            <a:extLst>
              <a:ext uri="{FF2B5EF4-FFF2-40B4-BE49-F238E27FC236}">
                <a16:creationId xmlns:a16="http://schemas.microsoft.com/office/drawing/2014/main" id="{B0706538-2D15-40B7-B597-5E23E79E36E5}"/>
              </a:ext>
            </a:extLst>
          </p:cNvPr>
          <p:cNvSpPr/>
          <p:nvPr/>
        </p:nvSpPr>
        <p:spPr>
          <a:xfrm flipH="1">
            <a:off x="585759" y="4079374"/>
            <a:ext cx="1082674" cy="228600"/>
          </a:xfrm>
          <a:prstGeom prst="homePlate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ja_7</a:t>
            </a:r>
            <a:endParaRPr lang="ko-KR" altLang="en-US" sz="900" dirty="0"/>
          </a:p>
        </p:txBody>
      </p:sp>
      <p:sp>
        <p:nvSpPr>
          <p:cNvPr id="90" name="화살표: 오각형 89">
            <a:extLst>
              <a:ext uri="{FF2B5EF4-FFF2-40B4-BE49-F238E27FC236}">
                <a16:creationId xmlns:a16="http://schemas.microsoft.com/office/drawing/2014/main" id="{5A68F950-4D5D-4D2B-A4C7-CBDA52A5E3CE}"/>
              </a:ext>
            </a:extLst>
          </p:cNvPr>
          <p:cNvSpPr/>
          <p:nvPr/>
        </p:nvSpPr>
        <p:spPr>
          <a:xfrm flipH="1">
            <a:off x="585759" y="4708024"/>
            <a:ext cx="1082674" cy="228600"/>
          </a:xfrm>
          <a:prstGeom prst="homePlate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ja_5</a:t>
            </a:r>
            <a:endParaRPr lang="ko-KR" altLang="en-US" sz="900" dirty="0"/>
          </a:p>
        </p:txBody>
      </p:sp>
      <p:sp>
        <p:nvSpPr>
          <p:cNvPr id="91" name="화살표: 오각형 90">
            <a:extLst>
              <a:ext uri="{FF2B5EF4-FFF2-40B4-BE49-F238E27FC236}">
                <a16:creationId xmlns:a16="http://schemas.microsoft.com/office/drawing/2014/main" id="{773124AD-82ED-4059-94A5-EBB7AE0F27C6}"/>
              </a:ext>
            </a:extLst>
          </p:cNvPr>
          <p:cNvSpPr/>
          <p:nvPr/>
        </p:nvSpPr>
        <p:spPr>
          <a:xfrm flipH="1">
            <a:off x="585759" y="5022349"/>
            <a:ext cx="1082674" cy="228600"/>
          </a:xfrm>
          <a:prstGeom prst="homePlate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ja_4</a:t>
            </a:r>
            <a:endParaRPr lang="ko-KR" altLang="en-US" sz="900" dirty="0"/>
          </a:p>
        </p:txBody>
      </p:sp>
      <p:sp>
        <p:nvSpPr>
          <p:cNvPr id="92" name="화살표: 오각형 91">
            <a:extLst>
              <a:ext uri="{FF2B5EF4-FFF2-40B4-BE49-F238E27FC236}">
                <a16:creationId xmlns:a16="http://schemas.microsoft.com/office/drawing/2014/main" id="{B4D2ACC6-5B87-4858-8E65-8691E4ED1EAE}"/>
              </a:ext>
            </a:extLst>
          </p:cNvPr>
          <p:cNvSpPr/>
          <p:nvPr/>
        </p:nvSpPr>
        <p:spPr>
          <a:xfrm flipH="1">
            <a:off x="585759" y="5336674"/>
            <a:ext cx="1082674" cy="228600"/>
          </a:xfrm>
          <a:prstGeom prst="homePlate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ja_3</a:t>
            </a:r>
            <a:endParaRPr lang="ko-KR" altLang="en-US" sz="900" dirty="0"/>
          </a:p>
        </p:txBody>
      </p:sp>
      <p:sp>
        <p:nvSpPr>
          <p:cNvPr id="93" name="화살표: 오각형 92">
            <a:extLst>
              <a:ext uri="{FF2B5EF4-FFF2-40B4-BE49-F238E27FC236}">
                <a16:creationId xmlns:a16="http://schemas.microsoft.com/office/drawing/2014/main" id="{88867D16-69AF-4FA5-B87D-716B838AD35A}"/>
              </a:ext>
            </a:extLst>
          </p:cNvPr>
          <p:cNvSpPr/>
          <p:nvPr/>
        </p:nvSpPr>
        <p:spPr>
          <a:xfrm flipH="1">
            <a:off x="585759" y="5650999"/>
            <a:ext cx="1082674" cy="228600"/>
          </a:xfrm>
          <a:prstGeom prst="homePlate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ja_2</a:t>
            </a:r>
            <a:endParaRPr lang="ko-KR" altLang="en-US" sz="900" dirty="0"/>
          </a:p>
        </p:txBody>
      </p:sp>
      <p:sp>
        <p:nvSpPr>
          <p:cNvPr id="94" name="화살표: 오각형 93">
            <a:extLst>
              <a:ext uri="{FF2B5EF4-FFF2-40B4-BE49-F238E27FC236}">
                <a16:creationId xmlns:a16="http://schemas.microsoft.com/office/drawing/2014/main" id="{EA0D9D0A-647B-41BA-9C1E-D074741EEA48}"/>
              </a:ext>
            </a:extLst>
          </p:cNvPr>
          <p:cNvSpPr/>
          <p:nvPr/>
        </p:nvSpPr>
        <p:spPr>
          <a:xfrm flipH="1">
            <a:off x="585759" y="6279649"/>
            <a:ext cx="1082674" cy="228600"/>
          </a:xfrm>
          <a:prstGeom prst="homePlate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ja_0</a:t>
            </a:r>
            <a:endParaRPr lang="ko-KR" altLang="en-US" sz="900" dirty="0"/>
          </a:p>
        </p:txBody>
      </p:sp>
      <p:sp>
        <p:nvSpPr>
          <p:cNvPr id="95" name="육각형 94">
            <a:extLst>
              <a:ext uri="{FF2B5EF4-FFF2-40B4-BE49-F238E27FC236}">
                <a16:creationId xmlns:a16="http://schemas.microsoft.com/office/drawing/2014/main" id="{23EFC587-BF0B-4942-AAA1-F6E4A0F17306}"/>
              </a:ext>
            </a:extLst>
          </p:cNvPr>
          <p:cNvSpPr/>
          <p:nvPr/>
        </p:nvSpPr>
        <p:spPr>
          <a:xfrm>
            <a:off x="585759" y="4393699"/>
            <a:ext cx="1082674" cy="228600"/>
          </a:xfrm>
          <a:prstGeom prst="hexagon">
            <a:avLst>
              <a:gd name="adj" fmla="val 48611"/>
              <a:gd name="vf" fmla="val 115470"/>
            </a:avLst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ja_6</a:t>
            </a:r>
            <a:endParaRPr lang="ko-KR" altLang="en-US" sz="900" dirty="0"/>
          </a:p>
        </p:txBody>
      </p:sp>
      <p:sp>
        <p:nvSpPr>
          <p:cNvPr id="96" name="육각형 95">
            <a:extLst>
              <a:ext uri="{FF2B5EF4-FFF2-40B4-BE49-F238E27FC236}">
                <a16:creationId xmlns:a16="http://schemas.microsoft.com/office/drawing/2014/main" id="{6B5AE965-0ECE-404D-BBA0-DDA5E493D495}"/>
              </a:ext>
            </a:extLst>
          </p:cNvPr>
          <p:cNvSpPr/>
          <p:nvPr/>
        </p:nvSpPr>
        <p:spPr>
          <a:xfrm>
            <a:off x="585759" y="5965324"/>
            <a:ext cx="1082674" cy="228600"/>
          </a:xfrm>
          <a:prstGeom prst="hexagon">
            <a:avLst>
              <a:gd name="adj" fmla="val 48611"/>
              <a:gd name="vf" fmla="val 115470"/>
            </a:avLst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ja_1</a:t>
            </a:r>
            <a:endParaRPr lang="ko-KR" altLang="en-US" sz="900" dirty="0"/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A536BC31-ED89-41E7-8828-96F4A2C5769F}"/>
              </a:ext>
            </a:extLst>
          </p:cNvPr>
          <p:cNvSpPr/>
          <p:nvPr/>
        </p:nvSpPr>
        <p:spPr>
          <a:xfrm>
            <a:off x="3579966" y="4389569"/>
            <a:ext cx="1466859" cy="2305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rsdio_1</a:t>
            </a:r>
            <a:endParaRPr lang="ko-KR" altLang="en-US" sz="900" dirty="0"/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9B844AB5-A13E-49D2-911A-F8C3E203C64D}"/>
              </a:ext>
            </a:extLst>
          </p:cNvPr>
          <p:cNvSpPr/>
          <p:nvPr/>
        </p:nvSpPr>
        <p:spPr>
          <a:xfrm>
            <a:off x="3579966" y="5965324"/>
            <a:ext cx="1466859" cy="2305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rsdio_2</a:t>
            </a:r>
            <a:endParaRPr lang="ko-KR" altLang="en-US" sz="900" dirty="0"/>
          </a:p>
        </p:txBody>
      </p: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FB0CA9BD-EDC7-4CA9-8693-BF2EFC7E8F04}"/>
              </a:ext>
            </a:extLst>
          </p:cNvPr>
          <p:cNvGrpSpPr/>
          <p:nvPr/>
        </p:nvGrpSpPr>
        <p:grpSpPr>
          <a:xfrm>
            <a:off x="3579965" y="5650365"/>
            <a:ext cx="1466859" cy="230512"/>
            <a:chOff x="2962265" y="4647551"/>
            <a:chExt cx="1466859" cy="230512"/>
          </a:xfrm>
        </p:grpSpPr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7556BBA6-E7AE-457F-BB99-28219B8DEB84}"/>
                </a:ext>
              </a:extLst>
            </p:cNvPr>
            <p:cNvSpPr/>
            <p:nvPr/>
          </p:nvSpPr>
          <p:spPr>
            <a:xfrm>
              <a:off x="2962265" y="4647551"/>
              <a:ext cx="1466859" cy="2305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/>
                <a:t>DDS2_powerdown</a:t>
              </a:r>
              <a:endParaRPr lang="ko-KR" altLang="en-US" sz="900" dirty="0"/>
            </a:p>
          </p:txBody>
        </p:sp>
        <p:sp>
          <p:nvSpPr>
            <p:cNvPr id="104" name="이등변 삼각형 103">
              <a:extLst>
                <a:ext uri="{FF2B5EF4-FFF2-40B4-BE49-F238E27FC236}">
                  <a16:creationId xmlns:a16="http://schemas.microsoft.com/office/drawing/2014/main" id="{D17212F7-23EE-4E43-AF98-5A758AE67187}"/>
                </a:ext>
              </a:extLst>
            </p:cNvPr>
            <p:cNvSpPr/>
            <p:nvPr/>
          </p:nvSpPr>
          <p:spPr>
            <a:xfrm rot="16200000">
              <a:off x="4350705" y="4722488"/>
              <a:ext cx="76200" cy="80638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DBE49FCA-7CF0-4921-83E2-84D37415616E}"/>
              </a:ext>
            </a:extLst>
          </p:cNvPr>
          <p:cNvGrpSpPr/>
          <p:nvPr/>
        </p:nvGrpSpPr>
        <p:grpSpPr>
          <a:xfrm>
            <a:off x="3579965" y="4077462"/>
            <a:ext cx="1466859" cy="230512"/>
            <a:chOff x="2962265" y="4647551"/>
            <a:chExt cx="1466859" cy="230512"/>
          </a:xfrm>
        </p:grpSpPr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F1D491D1-D172-4DBC-B995-8ED2EE825AC3}"/>
                </a:ext>
              </a:extLst>
            </p:cNvPr>
            <p:cNvSpPr/>
            <p:nvPr/>
          </p:nvSpPr>
          <p:spPr>
            <a:xfrm>
              <a:off x="2962265" y="4647551"/>
              <a:ext cx="1466859" cy="2305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/>
                <a:t>DDS1_powerdown</a:t>
              </a:r>
              <a:endParaRPr lang="ko-KR" altLang="en-US" sz="900" dirty="0"/>
            </a:p>
          </p:txBody>
        </p:sp>
        <p:sp>
          <p:nvSpPr>
            <p:cNvPr id="107" name="이등변 삼각형 106">
              <a:extLst>
                <a:ext uri="{FF2B5EF4-FFF2-40B4-BE49-F238E27FC236}">
                  <a16:creationId xmlns:a16="http://schemas.microsoft.com/office/drawing/2014/main" id="{57B4922C-1D0D-438A-91EB-02CAE14EEB32}"/>
                </a:ext>
              </a:extLst>
            </p:cNvPr>
            <p:cNvSpPr/>
            <p:nvPr/>
          </p:nvSpPr>
          <p:spPr>
            <a:xfrm rot="16200000">
              <a:off x="4350705" y="4722488"/>
              <a:ext cx="76200" cy="80638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8" name="그룹 107">
            <a:extLst>
              <a:ext uri="{FF2B5EF4-FFF2-40B4-BE49-F238E27FC236}">
                <a16:creationId xmlns:a16="http://schemas.microsoft.com/office/drawing/2014/main" id="{000D1E0A-CE92-4355-90AF-EE50569E179A}"/>
              </a:ext>
            </a:extLst>
          </p:cNvPr>
          <p:cNvGrpSpPr/>
          <p:nvPr/>
        </p:nvGrpSpPr>
        <p:grpSpPr>
          <a:xfrm>
            <a:off x="3579964" y="5017282"/>
            <a:ext cx="1466859" cy="230512"/>
            <a:chOff x="2962265" y="4647551"/>
            <a:chExt cx="1466859" cy="230512"/>
          </a:xfrm>
        </p:grpSpPr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852BC6CA-9D68-4E2B-A398-7D28DBA66250}"/>
                </a:ext>
              </a:extLst>
            </p:cNvPr>
            <p:cNvSpPr/>
            <p:nvPr/>
          </p:nvSpPr>
          <p:spPr>
            <a:xfrm>
              <a:off x="2962265" y="4647551"/>
              <a:ext cx="1466859" cy="2305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err="1"/>
                <a:t>DDS_reset</a:t>
              </a:r>
              <a:endParaRPr lang="ko-KR" altLang="en-US" sz="900" dirty="0"/>
            </a:p>
          </p:txBody>
        </p:sp>
        <p:sp>
          <p:nvSpPr>
            <p:cNvPr id="110" name="이등변 삼각형 109">
              <a:extLst>
                <a:ext uri="{FF2B5EF4-FFF2-40B4-BE49-F238E27FC236}">
                  <a16:creationId xmlns:a16="http://schemas.microsoft.com/office/drawing/2014/main" id="{9D27C66E-DD66-4572-8727-2D3FE8E0D2F1}"/>
                </a:ext>
              </a:extLst>
            </p:cNvPr>
            <p:cNvSpPr/>
            <p:nvPr/>
          </p:nvSpPr>
          <p:spPr>
            <a:xfrm rot="16200000">
              <a:off x="4350705" y="4722488"/>
              <a:ext cx="76200" cy="80638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12" name="연결선: 꺾임 111">
            <a:extLst>
              <a:ext uri="{FF2B5EF4-FFF2-40B4-BE49-F238E27FC236}">
                <a16:creationId xmlns:a16="http://schemas.microsoft.com/office/drawing/2014/main" id="{237D76CB-2877-4839-A12D-3BB3BCCB89E5}"/>
              </a:ext>
            </a:extLst>
          </p:cNvPr>
          <p:cNvCxnSpPr>
            <a:stCxn id="37" idx="3"/>
            <a:endCxn id="94" idx="1"/>
          </p:cNvCxnSpPr>
          <p:nvPr/>
        </p:nvCxnSpPr>
        <p:spPr>
          <a:xfrm flipH="1">
            <a:off x="1668433" y="3783354"/>
            <a:ext cx="384186" cy="2610595"/>
          </a:xfrm>
          <a:prstGeom prst="bentConnector3">
            <a:avLst>
              <a:gd name="adj1" fmla="val -4793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연결선: 꺾임 113">
            <a:extLst>
              <a:ext uri="{FF2B5EF4-FFF2-40B4-BE49-F238E27FC236}">
                <a16:creationId xmlns:a16="http://schemas.microsoft.com/office/drawing/2014/main" id="{6D80F142-1E93-4DD4-B130-00FB4DE60274}"/>
              </a:ext>
            </a:extLst>
          </p:cNvPr>
          <p:cNvCxnSpPr>
            <a:stCxn id="36" idx="3"/>
            <a:endCxn id="90" idx="1"/>
          </p:cNvCxnSpPr>
          <p:nvPr/>
        </p:nvCxnSpPr>
        <p:spPr>
          <a:xfrm flipH="1">
            <a:off x="1668433" y="3436003"/>
            <a:ext cx="384186" cy="1386321"/>
          </a:xfrm>
          <a:prstGeom prst="bentConnector3">
            <a:avLst>
              <a:gd name="adj1" fmla="val -2479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연결선: 꺾임 117">
            <a:extLst>
              <a:ext uri="{FF2B5EF4-FFF2-40B4-BE49-F238E27FC236}">
                <a16:creationId xmlns:a16="http://schemas.microsoft.com/office/drawing/2014/main" id="{7D23985E-F0CC-4180-97D1-7E069C89C7C2}"/>
              </a:ext>
            </a:extLst>
          </p:cNvPr>
          <p:cNvCxnSpPr>
            <a:cxnSpLocks/>
            <a:stCxn id="106" idx="1"/>
            <a:endCxn id="89" idx="1"/>
          </p:cNvCxnSpPr>
          <p:nvPr/>
        </p:nvCxnSpPr>
        <p:spPr>
          <a:xfrm rot="10800000" flipV="1">
            <a:off x="1668433" y="4192718"/>
            <a:ext cx="1911532" cy="95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연결선: 꺾임 120">
            <a:extLst>
              <a:ext uri="{FF2B5EF4-FFF2-40B4-BE49-F238E27FC236}">
                <a16:creationId xmlns:a16="http://schemas.microsoft.com/office/drawing/2014/main" id="{8C54D223-56FA-49E7-9158-399E447C582C}"/>
              </a:ext>
            </a:extLst>
          </p:cNvPr>
          <p:cNvCxnSpPr>
            <a:cxnSpLocks/>
            <a:stCxn id="99" idx="1"/>
            <a:endCxn id="95" idx="0"/>
          </p:cNvCxnSpPr>
          <p:nvPr/>
        </p:nvCxnSpPr>
        <p:spPr>
          <a:xfrm rot="10800000" flipV="1">
            <a:off x="1668434" y="4504825"/>
            <a:ext cx="1911533" cy="317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연결선: 꺾임 123">
            <a:extLst>
              <a:ext uri="{FF2B5EF4-FFF2-40B4-BE49-F238E27FC236}">
                <a16:creationId xmlns:a16="http://schemas.microsoft.com/office/drawing/2014/main" id="{E5FB7348-86A9-483B-B443-8E78316EA590}"/>
              </a:ext>
            </a:extLst>
          </p:cNvPr>
          <p:cNvCxnSpPr>
            <a:cxnSpLocks/>
            <a:stCxn id="109" idx="1"/>
            <a:endCxn id="91" idx="1"/>
          </p:cNvCxnSpPr>
          <p:nvPr/>
        </p:nvCxnSpPr>
        <p:spPr>
          <a:xfrm rot="10800000" flipV="1">
            <a:off x="1668434" y="5132537"/>
            <a:ext cx="1911531" cy="411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연결선: 꺾임 126">
            <a:extLst>
              <a:ext uri="{FF2B5EF4-FFF2-40B4-BE49-F238E27FC236}">
                <a16:creationId xmlns:a16="http://schemas.microsoft.com/office/drawing/2014/main" id="{211A4EE2-829E-4FB9-A29A-2394F1ADC67C}"/>
              </a:ext>
            </a:extLst>
          </p:cNvPr>
          <p:cNvCxnSpPr>
            <a:cxnSpLocks/>
            <a:stCxn id="38" idx="3"/>
            <a:endCxn id="92" idx="1"/>
          </p:cNvCxnSpPr>
          <p:nvPr/>
        </p:nvCxnSpPr>
        <p:spPr>
          <a:xfrm flipH="1">
            <a:off x="1668433" y="3096271"/>
            <a:ext cx="3378392" cy="2354703"/>
          </a:xfrm>
          <a:prstGeom prst="bentConnector3">
            <a:avLst>
              <a:gd name="adj1" fmla="val -676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연결선: 꺾임 129">
            <a:extLst>
              <a:ext uri="{FF2B5EF4-FFF2-40B4-BE49-F238E27FC236}">
                <a16:creationId xmlns:a16="http://schemas.microsoft.com/office/drawing/2014/main" id="{0B72D15C-D39D-43BA-9E14-7569D3137440}"/>
              </a:ext>
            </a:extLst>
          </p:cNvPr>
          <p:cNvCxnSpPr>
            <a:cxnSpLocks/>
            <a:stCxn id="103" idx="1"/>
            <a:endCxn id="93" idx="1"/>
          </p:cNvCxnSpPr>
          <p:nvPr/>
        </p:nvCxnSpPr>
        <p:spPr>
          <a:xfrm rot="10800000">
            <a:off x="1668433" y="5765299"/>
            <a:ext cx="1911532" cy="32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연결선: 꺾임 132">
            <a:extLst>
              <a:ext uri="{FF2B5EF4-FFF2-40B4-BE49-F238E27FC236}">
                <a16:creationId xmlns:a16="http://schemas.microsoft.com/office/drawing/2014/main" id="{1F527257-3010-4881-9166-2BBB327507FF}"/>
              </a:ext>
            </a:extLst>
          </p:cNvPr>
          <p:cNvCxnSpPr>
            <a:cxnSpLocks/>
            <a:stCxn id="100" idx="1"/>
            <a:endCxn id="96" idx="0"/>
          </p:cNvCxnSpPr>
          <p:nvPr/>
        </p:nvCxnSpPr>
        <p:spPr>
          <a:xfrm rot="10800000">
            <a:off x="1668434" y="6079624"/>
            <a:ext cx="1911533" cy="95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1" name="화살표: 오각형 190">
            <a:extLst>
              <a:ext uri="{FF2B5EF4-FFF2-40B4-BE49-F238E27FC236}">
                <a16:creationId xmlns:a16="http://schemas.microsoft.com/office/drawing/2014/main" id="{0D5B8983-88EA-49C5-9EE3-968BC8E7EA36}"/>
              </a:ext>
            </a:extLst>
          </p:cNvPr>
          <p:cNvSpPr/>
          <p:nvPr/>
        </p:nvSpPr>
        <p:spPr>
          <a:xfrm flipH="1">
            <a:off x="6574168" y="4409511"/>
            <a:ext cx="1082674" cy="228600"/>
          </a:xfrm>
          <a:prstGeom prst="homePlate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ck_io_6</a:t>
            </a:r>
            <a:endParaRPr lang="ko-KR" altLang="en-US" sz="900" dirty="0"/>
          </a:p>
        </p:txBody>
      </p:sp>
      <p:grpSp>
        <p:nvGrpSpPr>
          <p:cNvPr id="192" name="그룹 191">
            <a:extLst>
              <a:ext uri="{FF2B5EF4-FFF2-40B4-BE49-F238E27FC236}">
                <a16:creationId xmlns:a16="http://schemas.microsoft.com/office/drawing/2014/main" id="{B63D8F84-6052-4A75-97AE-8635DEDD9235}"/>
              </a:ext>
            </a:extLst>
          </p:cNvPr>
          <p:cNvGrpSpPr/>
          <p:nvPr/>
        </p:nvGrpSpPr>
        <p:grpSpPr>
          <a:xfrm>
            <a:off x="9568373" y="4408738"/>
            <a:ext cx="1466859" cy="230512"/>
            <a:chOff x="2962265" y="4647551"/>
            <a:chExt cx="1466859" cy="230512"/>
          </a:xfrm>
        </p:grpSpPr>
        <p:sp>
          <p:nvSpPr>
            <p:cNvPr id="193" name="직사각형 192">
              <a:extLst>
                <a:ext uri="{FF2B5EF4-FFF2-40B4-BE49-F238E27FC236}">
                  <a16:creationId xmlns:a16="http://schemas.microsoft.com/office/drawing/2014/main" id="{2C627CD2-9B13-4CF7-95BF-C5B2E92A12F7}"/>
                </a:ext>
              </a:extLst>
            </p:cNvPr>
            <p:cNvSpPr/>
            <p:nvPr/>
          </p:nvSpPr>
          <p:spPr>
            <a:xfrm>
              <a:off x="2962265" y="4647551"/>
              <a:ext cx="1466859" cy="2305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err="1"/>
                <a:t>ldac_bar</a:t>
              </a:r>
              <a:endParaRPr lang="ko-KR" altLang="en-US" sz="900" dirty="0"/>
            </a:p>
          </p:txBody>
        </p:sp>
        <p:sp>
          <p:nvSpPr>
            <p:cNvPr id="194" name="이등변 삼각형 193">
              <a:extLst>
                <a:ext uri="{FF2B5EF4-FFF2-40B4-BE49-F238E27FC236}">
                  <a16:creationId xmlns:a16="http://schemas.microsoft.com/office/drawing/2014/main" id="{9E4ADED1-A386-4E9E-A92B-93CFC6C3BE7A}"/>
                </a:ext>
              </a:extLst>
            </p:cNvPr>
            <p:cNvSpPr/>
            <p:nvPr/>
          </p:nvSpPr>
          <p:spPr>
            <a:xfrm rot="16200000">
              <a:off x="4350705" y="4722488"/>
              <a:ext cx="76200" cy="80638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95" name="화살표: 오각형 194">
            <a:extLst>
              <a:ext uri="{FF2B5EF4-FFF2-40B4-BE49-F238E27FC236}">
                <a16:creationId xmlns:a16="http://schemas.microsoft.com/office/drawing/2014/main" id="{B815A978-594C-42FC-A635-87E65A0A2FAE}"/>
              </a:ext>
            </a:extLst>
          </p:cNvPr>
          <p:cNvSpPr/>
          <p:nvPr/>
        </p:nvSpPr>
        <p:spPr>
          <a:xfrm flipH="1">
            <a:off x="6574168" y="4723899"/>
            <a:ext cx="1082674" cy="228600"/>
          </a:xfrm>
          <a:prstGeom prst="homePlate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ck_io_39</a:t>
            </a:r>
            <a:endParaRPr lang="ko-KR" altLang="en-US" sz="900" dirty="0"/>
          </a:p>
        </p:txBody>
      </p:sp>
      <p:sp>
        <p:nvSpPr>
          <p:cNvPr id="196" name="화살표: 오각형 195">
            <a:extLst>
              <a:ext uri="{FF2B5EF4-FFF2-40B4-BE49-F238E27FC236}">
                <a16:creationId xmlns:a16="http://schemas.microsoft.com/office/drawing/2014/main" id="{0245058C-2AA0-4FB9-8CF9-1D63FAF8845E}"/>
              </a:ext>
            </a:extLst>
          </p:cNvPr>
          <p:cNvSpPr/>
          <p:nvPr/>
        </p:nvSpPr>
        <p:spPr>
          <a:xfrm flipH="1">
            <a:off x="6574168" y="5035049"/>
            <a:ext cx="1082674" cy="228600"/>
          </a:xfrm>
          <a:prstGeom prst="homePlate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ck_io_38</a:t>
            </a:r>
            <a:endParaRPr lang="ko-KR" altLang="en-US" sz="900" dirty="0"/>
          </a:p>
        </p:txBody>
      </p:sp>
      <p:sp>
        <p:nvSpPr>
          <p:cNvPr id="197" name="화살표: 오각형 196">
            <a:extLst>
              <a:ext uri="{FF2B5EF4-FFF2-40B4-BE49-F238E27FC236}">
                <a16:creationId xmlns:a16="http://schemas.microsoft.com/office/drawing/2014/main" id="{6F98ABE4-E963-4F93-99B7-77E9B2AD3171}"/>
              </a:ext>
            </a:extLst>
          </p:cNvPr>
          <p:cNvSpPr/>
          <p:nvPr/>
        </p:nvSpPr>
        <p:spPr>
          <a:xfrm flipH="1">
            <a:off x="6574168" y="5346199"/>
            <a:ext cx="1082674" cy="228600"/>
          </a:xfrm>
          <a:prstGeom prst="homePlate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ck_io_37</a:t>
            </a:r>
            <a:endParaRPr lang="ko-KR" altLang="en-US" sz="900" dirty="0"/>
          </a:p>
        </p:txBody>
      </p:sp>
      <p:sp>
        <p:nvSpPr>
          <p:cNvPr id="198" name="화살표: 오각형 197">
            <a:extLst>
              <a:ext uri="{FF2B5EF4-FFF2-40B4-BE49-F238E27FC236}">
                <a16:creationId xmlns:a16="http://schemas.microsoft.com/office/drawing/2014/main" id="{35AFC460-6FB2-4F45-8E8D-42C8BBADAAE7}"/>
              </a:ext>
            </a:extLst>
          </p:cNvPr>
          <p:cNvSpPr/>
          <p:nvPr/>
        </p:nvSpPr>
        <p:spPr>
          <a:xfrm flipH="1">
            <a:off x="6574168" y="5657349"/>
            <a:ext cx="1082674" cy="228600"/>
          </a:xfrm>
          <a:prstGeom prst="homePlate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ck_io_36</a:t>
            </a:r>
            <a:endParaRPr lang="ko-KR" altLang="en-US" sz="900" dirty="0"/>
          </a:p>
        </p:txBody>
      </p:sp>
      <p:sp>
        <p:nvSpPr>
          <p:cNvPr id="199" name="화살표: 오각형 198">
            <a:extLst>
              <a:ext uri="{FF2B5EF4-FFF2-40B4-BE49-F238E27FC236}">
                <a16:creationId xmlns:a16="http://schemas.microsoft.com/office/drawing/2014/main" id="{3A1C067A-BD55-4566-AA2C-D62D236248D4}"/>
              </a:ext>
            </a:extLst>
          </p:cNvPr>
          <p:cNvSpPr/>
          <p:nvPr/>
        </p:nvSpPr>
        <p:spPr>
          <a:xfrm flipH="1">
            <a:off x="6574168" y="5968499"/>
            <a:ext cx="1082674" cy="228600"/>
          </a:xfrm>
          <a:prstGeom prst="homePlate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ck_io_35</a:t>
            </a:r>
            <a:endParaRPr lang="ko-KR" altLang="en-US" sz="900" dirty="0"/>
          </a:p>
        </p:txBody>
      </p:sp>
      <p:sp>
        <p:nvSpPr>
          <p:cNvPr id="200" name="화살표: 오각형 199">
            <a:extLst>
              <a:ext uri="{FF2B5EF4-FFF2-40B4-BE49-F238E27FC236}">
                <a16:creationId xmlns:a16="http://schemas.microsoft.com/office/drawing/2014/main" id="{3FFDF02D-FD06-45C7-B019-A9246EFB93AC}"/>
              </a:ext>
            </a:extLst>
          </p:cNvPr>
          <p:cNvSpPr/>
          <p:nvPr/>
        </p:nvSpPr>
        <p:spPr>
          <a:xfrm flipH="1">
            <a:off x="6574168" y="6279649"/>
            <a:ext cx="1082674" cy="228600"/>
          </a:xfrm>
          <a:prstGeom prst="homePlate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ck_io_34</a:t>
            </a:r>
            <a:endParaRPr lang="ko-KR" altLang="en-US" sz="900" dirty="0"/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8DC02BE2-A96F-4D7F-BA1D-20C533464DF5}"/>
              </a:ext>
            </a:extLst>
          </p:cNvPr>
          <p:cNvSpPr/>
          <p:nvPr/>
        </p:nvSpPr>
        <p:spPr>
          <a:xfrm>
            <a:off x="9565378" y="5035851"/>
            <a:ext cx="1466859" cy="2305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[1:0] </a:t>
            </a:r>
            <a:r>
              <a:rPr lang="en-US" altLang="ko-KR" sz="900" dirty="0" err="1"/>
              <a:t>DAC_sclk</a:t>
            </a:r>
            <a:endParaRPr lang="ko-KR" altLang="en-US" sz="900" dirty="0"/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FA9FB494-6D8E-4C01-A6EF-9C7CFBED31EF}"/>
              </a:ext>
            </a:extLst>
          </p:cNvPr>
          <p:cNvSpPr/>
          <p:nvPr/>
        </p:nvSpPr>
        <p:spPr>
          <a:xfrm>
            <a:off x="9565378" y="4721624"/>
            <a:ext cx="1466859" cy="2305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[1:0] </a:t>
            </a:r>
            <a:r>
              <a:rPr lang="en-US" altLang="ko-KR" sz="900" dirty="0" err="1"/>
              <a:t>DAC_cs_bar</a:t>
            </a:r>
            <a:endParaRPr lang="ko-KR" altLang="en-US" sz="900" dirty="0"/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D0CF9F6E-9007-448A-B142-422866B645F8}"/>
              </a:ext>
            </a:extLst>
          </p:cNvPr>
          <p:cNvSpPr/>
          <p:nvPr/>
        </p:nvSpPr>
        <p:spPr>
          <a:xfrm>
            <a:off x="9565378" y="5348913"/>
            <a:ext cx="1466859" cy="2305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[1:0] </a:t>
            </a:r>
            <a:r>
              <a:rPr lang="en-US" altLang="ko-KR" sz="900" dirty="0" err="1"/>
              <a:t>DAC_sdi</a:t>
            </a:r>
            <a:endParaRPr lang="ko-KR" altLang="en-US" sz="900" dirty="0"/>
          </a:p>
        </p:txBody>
      </p:sp>
      <p:cxnSp>
        <p:nvCxnSpPr>
          <p:cNvPr id="204" name="연결선: 꺾임 203">
            <a:extLst>
              <a:ext uri="{FF2B5EF4-FFF2-40B4-BE49-F238E27FC236}">
                <a16:creationId xmlns:a16="http://schemas.microsoft.com/office/drawing/2014/main" id="{C401ACA0-BA9B-4AD2-B0CF-A64B0810B5A1}"/>
              </a:ext>
            </a:extLst>
          </p:cNvPr>
          <p:cNvCxnSpPr>
            <a:cxnSpLocks/>
            <a:stCxn id="193" idx="1"/>
            <a:endCxn id="191" idx="1"/>
          </p:cNvCxnSpPr>
          <p:nvPr/>
        </p:nvCxnSpPr>
        <p:spPr>
          <a:xfrm rot="10800000">
            <a:off x="7656843" y="4523812"/>
            <a:ext cx="1911531" cy="18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연결선: 꺾임 206">
            <a:extLst>
              <a:ext uri="{FF2B5EF4-FFF2-40B4-BE49-F238E27FC236}">
                <a16:creationId xmlns:a16="http://schemas.microsoft.com/office/drawing/2014/main" id="{D8440E6D-CC9D-4632-80D4-7B8F90AF36F8}"/>
              </a:ext>
            </a:extLst>
          </p:cNvPr>
          <p:cNvCxnSpPr>
            <a:cxnSpLocks/>
            <a:stCxn id="201" idx="1"/>
            <a:endCxn id="196" idx="1"/>
          </p:cNvCxnSpPr>
          <p:nvPr/>
        </p:nvCxnSpPr>
        <p:spPr>
          <a:xfrm rot="10800000">
            <a:off x="7656842" y="5149349"/>
            <a:ext cx="1908536" cy="175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연결선: 꺾임 207">
            <a:extLst>
              <a:ext uri="{FF2B5EF4-FFF2-40B4-BE49-F238E27FC236}">
                <a16:creationId xmlns:a16="http://schemas.microsoft.com/office/drawing/2014/main" id="{CD10572B-7C17-4F44-8816-7CE3054243D8}"/>
              </a:ext>
            </a:extLst>
          </p:cNvPr>
          <p:cNvCxnSpPr>
            <a:cxnSpLocks/>
            <a:stCxn id="202" idx="1"/>
            <a:endCxn id="195" idx="1"/>
          </p:cNvCxnSpPr>
          <p:nvPr/>
        </p:nvCxnSpPr>
        <p:spPr>
          <a:xfrm rot="10800000" flipV="1">
            <a:off x="7656842" y="4836879"/>
            <a:ext cx="1908536" cy="131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연결선: 꺾임 208">
            <a:extLst>
              <a:ext uri="{FF2B5EF4-FFF2-40B4-BE49-F238E27FC236}">
                <a16:creationId xmlns:a16="http://schemas.microsoft.com/office/drawing/2014/main" id="{9551D5A8-EBA1-461B-98D7-02547783C730}"/>
              </a:ext>
            </a:extLst>
          </p:cNvPr>
          <p:cNvCxnSpPr>
            <a:cxnSpLocks/>
            <a:stCxn id="203" idx="1"/>
            <a:endCxn id="197" idx="1"/>
          </p:cNvCxnSpPr>
          <p:nvPr/>
        </p:nvCxnSpPr>
        <p:spPr>
          <a:xfrm rot="10800000">
            <a:off x="7656842" y="5460499"/>
            <a:ext cx="1908536" cy="367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연결선: 꺾임 216">
            <a:extLst>
              <a:ext uri="{FF2B5EF4-FFF2-40B4-BE49-F238E27FC236}">
                <a16:creationId xmlns:a16="http://schemas.microsoft.com/office/drawing/2014/main" id="{3FADE568-968C-483E-B176-74C057639FBC}"/>
              </a:ext>
            </a:extLst>
          </p:cNvPr>
          <p:cNvCxnSpPr>
            <a:cxnSpLocks/>
            <a:stCxn id="201" idx="1"/>
            <a:endCxn id="199" idx="1"/>
          </p:cNvCxnSpPr>
          <p:nvPr/>
        </p:nvCxnSpPr>
        <p:spPr>
          <a:xfrm rot="10800000" flipV="1">
            <a:off x="7656842" y="5151107"/>
            <a:ext cx="1908536" cy="931692"/>
          </a:xfrm>
          <a:prstGeom prst="bentConnector3">
            <a:avLst>
              <a:gd name="adj1" fmla="val 708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연결선: 꺾임 217">
            <a:extLst>
              <a:ext uri="{FF2B5EF4-FFF2-40B4-BE49-F238E27FC236}">
                <a16:creationId xmlns:a16="http://schemas.microsoft.com/office/drawing/2014/main" id="{A35B167A-6439-46F6-842F-F049FD0C40F8}"/>
              </a:ext>
            </a:extLst>
          </p:cNvPr>
          <p:cNvCxnSpPr>
            <a:cxnSpLocks/>
            <a:stCxn id="202" idx="1"/>
            <a:endCxn id="198" idx="1"/>
          </p:cNvCxnSpPr>
          <p:nvPr/>
        </p:nvCxnSpPr>
        <p:spPr>
          <a:xfrm rot="10800000" flipV="1">
            <a:off x="7656842" y="4836879"/>
            <a:ext cx="1908536" cy="934769"/>
          </a:xfrm>
          <a:prstGeom prst="bentConnector3">
            <a:avLst>
              <a:gd name="adj1" fmla="val 1057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연결선: 꺾임 218">
            <a:extLst>
              <a:ext uri="{FF2B5EF4-FFF2-40B4-BE49-F238E27FC236}">
                <a16:creationId xmlns:a16="http://schemas.microsoft.com/office/drawing/2014/main" id="{BF677723-7C03-4FA2-BC98-B1DBCC871A1A}"/>
              </a:ext>
            </a:extLst>
          </p:cNvPr>
          <p:cNvCxnSpPr>
            <a:cxnSpLocks/>
            <a:stCxn id="203" idx="1"/>
            <a:endCxn id="200" idx="1"/>
          </p:cNvCxnSpPr>
          <p:nvPr/>
        </p:nvCxnSpPr>
        <p:spPr>
          <a:xfrm rot="10800000" flipV="1">
            <a:off x="7656842" y="5464169"/>
            <a:ext cx="1908536" cy="929780"/>
          </a:xfrm>
          <a:prstGeom prst="bentConnector3">
            <a:avLst>
              <a:gd name="adj1" fmla="val 358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9" name="직사각형 228">
            <a:extLst>
              <a:ext uri="{FF2B5EF4-FFF2-40B4-BE49-F238E27FC236}">
                <a16:creationId xmlns:a16="http://schemas.microsoft.com/office/drawing/2014/main" id="{8792FED3-D5CD-43E1-A4C7-87592B376B37}"/>
              </a:ext>
            </a:extLst>
          </p:cNvPr>
          <p:cNvSpPr/>
          <p:nvPr/>
        </p:nvSpPr>
        <p:spPr>
          <a:xfrm>
            <a:off x="7734890" y="4614597"/>
            <a:ext cx="923651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00" dirty="0" err="1"/>
              <a:t>DAC_cs_bar</a:t>
            </a:r>
            <a:r>
              <a:rPr lang="en-US" altLang="ko-KR" sz="900" dirty="0"/>
              <a:t>[0]</a:t>
            </a:r>
            <a:endParaRPr lang="ko-KR" altLang="en-US" sz="900" dirty="0"/>
          </a:p>
        </p:txBody>
      </p: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DD587EBC-D3EC-4334-B240-780F9DC6FE87}"/>
              </a:ext>
            </a:extLst>
          </p:cNvPr>
          <p:cNvSpPr/>
          <p:nvPr/>
        </p:nvSpPr>
        <p:spPr>
          <a:xfrm>
            <a:off x="7734890" y="4901449"/>
            <a:ext cx="792205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00" dirty="0" err="1"/>
              <a:t>DAC_sclk</a:t>
            </a:r>
            <a:r>
              <a:rPr lang="en-US" altLang="ko-KR" sz="900" dirty="0"/>
              <a:t>[0]</a:t>
            </a:r>
            <a:endParaRPr lang="ko-KR" altLang="en-US" sz="900" dirty="0"/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64DE861B-9220-47D1-AEE3-D51FD4BC15BE}"/>
              </a:ext>
            </a:extLst>
          </p:cNvPr>
          <p:cNvSpPr/>
          <p:nvPr/>
        </p:nvSpPr>
        <p:spPr>
          <a:xfrm>
            <a:off x="7734890" y="5231426"/>
            <a:ext cx="74892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00" dirty="0" err="1"/>
              <a:t>DAC_sdi</a:t>
            </a:r>
            <a:r>
              <a:rPr lang="en-US" altLang="ko-KR" sz="900" dirty="0"/>
              <a:t>[0]</a:t>
            </a:r>
            <a:endParaRPr lang="ko-KR" altLang="en-US" sz="900" dirty="0"/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C10BE125-D77F-4CAA-947A-06C249103D20}"/>
              </a:ext>
            </a:extLst>
          </p:cNvPr>
          <p:cNvSpPr/>
          <p:nvPr/>
        </p:nvSpPr>
        <p:spPr>
          <a:xfrm>
            <a:off x="7734890" y="5540816"/>
            <a:ext cx="923651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00" dirty="0" err="1"/>
              <a:t>DAC_cs_bar</a:t>
            </a:r>
            <a:r>
              <a:rPr lang="en-US" altLang="ko-KR" sz="900" dirty="0"/>
              <a:t>[1]</a:t>
            </a:r>
            <a:endParaRPr lang="ko-KR" altLang="en-US" sz="900" dirty="0"/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742114F5-E69A-442D-91A2-B6FAA985732A}"/>
              </a:ext>
            </a:extLst>
          </p:cNvPr>
          <p:cNvSpPr/>
          <p:nvPr/>
        </p:nvSpPr>
        <p:spPr>
          <a:xfrm>
            <a:off x="7734890" y="5859128"/>
            <a:ext cx="792205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00" dirty="0" err="1"/>
              <a:t>DAC_sclk</a:t>
            </a:r>
            <a:r>
              <a:rPr lang="en-US" altLang="ko-KR" sz="900" dirty="0"/>
              <a:t>[1]</a:t>
            </a:r>
            <a:endParaRPr lang="ko-KR" altLang="en-US" sz="900" dirty="0"/>
          </a:p>
        </p:txBody>
      </p:sp>
      <p:sp>
        <p:nvSpPr>
          <p:cNvPr id="234" name="직사각형 233">
            <a:extLst>
              <a:ext uri="{FF2B5EF4-FFF2-40B4-BE49-F238E27FC236}">
                <a16:creationId xmlns:a16="http://schemas.microsoft.com/office/drawing/2014/main" id="{65194BA9-CA54-47D3-9CD0-8E75806C0C33}"/>
              </a:ext>
            </a:extLst>
          </p:cNvPr>
          <p:cNvSpPr/>
          <p:nvPr/>
        </p:nvSpPr>
        <p:spPr>
          <a:xfrm>
            <a:off x="7734890" y="6157645"/>
            <a:ext cx="74892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00" dirty="0" err="1"/>
              <a:t>DAC_sdi</a:t>
            </a:r>
            <a:r>
              <a:rPr lang="en-US" altLang="ko-KR" sz="900" dirty="0"/>
              <a:t>[1]</a:t>
            </a:r>
            <a:endParaRPr lang="ko-KR" altLang="en-US" sz="900" dirty="0"/>
          </a:p>
        </p:txBody>
      </p: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6063985C-E5B0-41D6-A3C1-F9CFB00B994B}"/>
              </a:ext>
            </a:extLst>
          </p:cNvPr>
          <p:cNvCxnSpPr/>
          <p:nvPr/>
        </p:nvCxnSpPr>
        <p:spPr>
          <a:xfrm flipV="1">
            <a:off x="4746019" y="3551259"/>
            <a:ext cx="1287780" cy="468084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6" name="직선 화살표 연결선 265">
            <a:extLst>
              <a:ext uri="{FF2B5EF4-FFF2-40B4-BE49-F238E27FC236}">
                <a16:creationId xmlns:a16="http://schemas.microsoft.com/office/drawing/2014/main" id="{D594FBC9-3576-4430-8589-4BA8DB04ABD0}"/>
              </a:ext>
            </a:extLst>
          </p:cNvPr>
          <p:cNvCxnSpPr>
            <a:cxnSpLocks/>
          </p:cNvCxnSpPr>
          <p:nvPr/>
        </p:nvCxnSpPr>
        <p:spPr>
          <a:xfrm flipV="1">
            <a:off x="4966185" y="3703659"/>
            <a:ext cx="1220014" cy="1877575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67" name="직사각형 266">
            <a:extLst>
              <a:ext uri="{FF2B5EF4-FFF2-40B4-BE49-F238E27FC236}">
                <a16:creationId xmlns:a16="http://schemas.microsoft.com/office/drawing/2014/main" id="{C2247784-C52E-49BF-B7FB-8ECBD3AEEA44}"/>
              </a:ext>
            </a:extLst>
          </p:cNvPr>
          <p:cNvSpPr/>
          <p:nvPr/>
        </p:nvSpPr>
        <p:spPr>
          <a:xfrm>
            <a:off x="5192645" y="3265977"/>
            <a:ext cx="1638590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00" dirty="0"/>
              <a:t>changed to DDS IOUPDATE</a:t>
            </a:r>
            <a:endParaRPr lang="ko-KR" altLang="en-US" sz="900" dirty="0"/>
          </a:p>
        </p:txBody>
      </p:sp>
      <p:sp>
        <p:nvSpPr>
          <p:cNvPr id="246" name="제목 1">
            <a:extLst>
              <a:ext uri="{FF2B5EF4-FFF2-40B4-BE49-F238E27FC236}">
                <a16:creationId xmlns:a16="http://schemas.microsoft.com/office/drawing/2014/main" id="{1CBEEED7-648C-496E-8F15-7DA3E9501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44" y="156580"/>
            <a:ext cx="12021312" cy="893542"/>
          </a:xfrm>
        </p:spPr>
        <p:txBody>
          <a:bodyPr/>
          <a:lstStyle/>
          <a:p>
            <a:r>
              <a:rPr lang="en-US" altLang="ko-KR" dirty="0"/>
              <a:t>Modification of AD9912 code</a:t>
            </a:r>
            <a:endParaRPr lang="ko-KR" altLang="en-US" dirty="0"/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552E88C-E86E-4FA8-94DC-B58F13B06E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2020. 8. 28.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8224784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736E6A-63A1-49D7-BAAC-20003EC62C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New AD9910 Verilog code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CC55C35-24CF-4B3F-9C31-62946A89E5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/>
              <a:t>Use Same main FSM</a:t>
            </a:r>
          </a:p>
          <a:p>
            <a:r>
              <a:rPr lang="en-US" altLang="ko-KR" sz="2400" dirty="0"/>
              <a:t>Read &amp; Write is available</a:t>
            </a:r>
          </a:p>
          <a:p>
            <a:r>
              <a:rPr lang="en-US" altLang="ko-KR" sz="2400" dirty="0"/>
              <a:t>4 SPI mode, length of signal can be selected</a:t>
            </a:r>
          </a:p>
          <a:p>
            <a:r>
              <a:rPr lang="en-US" altLang="ko-KR" sz="2400" dirty="0"/>
              <a:t>auto mode available (using FIFO)</a:t>
            </a:r>
          </a:p>
          <a:p>
            <a:r>
              <a:rPr lang="en-US" altLang="ko-KR" sz="2400" dirty="0"/>
              <a:t>Error register added (busy, </a:t>
            </a:r>
            <a:r>
              <a:rPr lang="en-US" altLang="ko-KR" sz="2400" dirty="0" err="1"/>
              <a:t>overrided</a:t>
            </a:r>
            <a:r>
              <a:rPr lang="en-US" altLang="ko-KR" sz="2400" dirty="0"/>
              <a:t>, overflow, timestamp)</a:t>
            </a:r>
          </a:p>
          <a:p>
            <a:r>
              <a:rPr lang="en-US" altLang="ko-KR" sz="2400" dirty="0"/>
              <a:t>Parallel output available</a:t>
            </a:r>
            <a:endParaRPr lang="ko-KR" altLang="en-US" sz="2400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6B8178B-B700-4EA2-8E2E-24EBA36DD9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2020. 8. 28.</a:t>
            </a:r>
            <a:endParaRPr kumimoji="1" lang="ko-Kore-KR" altLang="en-US" dirty="0"/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37CDA5D3-933F-4ABC-A8C6-CE30D89BE108}"/>
              </a:ext>
            </a:extLst>
          </p:cNvPr>
          <p:cNvGrpSpPr/>
          <p:nvPr/>
        </p:nvGrpSpPr>
        <p:grpSpPr>
          <a:xfrm>
            <a:off x="207747" y="4688788"/>
            <a:ext cx="11898909" cy="492238"/>
            <a:chOff x="177683" y="1369812"/>
            <a:chExt cx="8856663" cy="29504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ECBE4D40-376A-420F-8E90-E36E1BD5E68C}"/>
                </a:ext>
              </a:extLst>
            </p:cNvPr>
            <p:cNvSpPr/>
            <p:nvPr/>
          </p:nvSpPr>
          <p:spPr>
            <a:xfrm>
              <a:off x="177683" y="1369812"/>
              <a:ext cx="8856663" cy="29504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00" dirty="0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0318C9A-5BFC-43A2-8706-6DEE1F869141}"/>
                </a:ext>
              </a:extLst>
            </p:cNvPr>
            <p:cNvSpPr/>
            <p:nvPr/>
          </p:nvSpPr>
          <p:spPr>
            <a:xfrm>
              <a:off x="8132648" y="1402076"/>
              <a:ext cx="862318" cy="2305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/>
                <a:t>[7:0]</a:t>
              </a:r>
              <a:r>
                <a:rPr lang="en-US" altLang="ko-KR" sz="1500" dirty="0" err="1"/>
                <a:t>clk_div</a:t>
              </a:r>
              <a:endParaRPr lang="ko-KR" altLang="en-US" sz="1500" dirty="0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F7613A1E-4F95-43C9-A0CB-1A64EB93DD6F}"/>
                </a:ext>
              </a:extLst>
            </p:cNvPr>
            <p:cNvSpPr/>
            <p:nvPr/>
          </p:nvSpPr>
          <p:spPr>
            <a:xfrm>
              <a:off x="7288100" y="1402076"/>
              <a:ext cx="776824" cy="2305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 err="1"/>
                <a:t>cpha</a:t>
              </a:r>
              <a:endParaRPr lang="ko-KR" altLang="en-US" sz="1500" dirty="0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F2F0B13E-1791-4CC6-903A-C41FAB6423D7}"/>
                </a:ext>
              </a:extLst>
            </p:cNvPr>
            <p:cNvSpPr/>
            <p:nvPr/>
          </p:nvSpPr>
          <p:spPr>
            <a:xfrm>
              <a:off x="6443552" y="1402076"/>
              <a:ext cx="776824" cy="2305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 err="1"/>
                <a:t>cpol</a:t>
              </a:r>
              <a:endParaRPr lang="ko-KR" altLang="en-US" sz="1500" dirty="0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BA79C64F-2A22-47FE-87AB-6901F322EC17}"/>
                </a:ext>
              </a:extLst>
            </p:cNvPr>
            <p:cNvSpPr/>
            <p:nvPr/>
          </p:nvSpPr>
          <p:spPr>
            <a:xfrm>
              <a:off x="5601320" y="1402076"/>
              <a:ext cx="776826" cy="2305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 err="1"/>
                <a:t>cspol</a:t>
              </a:r>
              <a:endParaRPr lang="ko-KR" altLang="en-US" sz="1500" dirty="0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B16F555C-B523-4F7E-8193-64374A2BCA72}"/>
                </a:ext>
              </a:extLst>
            </p:cNvPr>
            <p:cNvSpPr/>
            <p:nvPr/>
          </p:nvSpPr>
          <p:spPr>
            <a:xfrm>
              <a:off x="4759090" y="1402076"/>
              <a:ext cx="776824" cy="2305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/>
                <a:t>[4:0]length</a:t>
              </a:r>
              <a:endParaRPr lang="ko-KR" altLang="en-US" sz="1500" dirty="0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AC72C72B-060B-4ABF-A679-9C9A6C520942}"/>
                </a:ext>
              </a:extLst>
            </p:cNvPr>
            <p:cNvSpPr/>
            <p:nvPr/>
          </p:nvSpPr>
          <p:spPr>
            <a:xfrm>
              <a:off x="1879517" y="1402076"/>
              <a:ext cx="653422" cy="2305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 err="1"/>
                <a:t>end_spi</a:t>
              </a:r>
              <a:endParaRPr lang="ko-KR" altLang="en-US" sz="1500" dirty="0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55FE7DD0-9D58-484D-9DE0-B143A3D86382}"/>
                </a:ext>
              </a:extLst>
            </p:cNvPr>
            <p:cNvSpPr/>
            <p:nvPr/>
          </p:nvSpPr>
          <p:spPr>
            <a:xfrm>
              <a:off x="917423" y="1402076"/>
              <a:ext cx="908842" cy="2305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 err="1"/>
                <a:t>slave_en</a:t>
              </a:r>
              <a:endParaRPr lang="ko-KR" altLang="en-US" sz="1500" dirty="0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5A3E5FDE-5DFE-47D2-A995-87F4E19AFE4B}"/>
                </a:ext>
              </a:extLst>
            </p:cNvPr>
            <p:cNvSpPr/>
            <p:nvPr/>
          </p:nvSpPr>
          <p:spPr>
            <a:xfrm>
              <a:off x="229197" y="1402076"/>
              <a:ext cx="620502" cy="2305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 err="1"/>
                <a:t>lsb_first</a:t>
              </a:r>
              <a:endParaRPr lang="ko-KR" altLang="en-US" sz="1500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5798EDA7-55C4-4627-BAA9-63E3F0A6DB8E}"/>
                </a:ext>
              </a:extLst>
            </p:cNvPr>
            <p:cNvSpPr/>
            <p:nvPr/>
          </p:nvSpPr>
          <p:spPr>
            <a:xfrm>
              <a:off x="3658479" y="1402076"/>
              <a:ext cx="1035205" cy="2305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/>
                <a:t>[7:0</a:t>
              </a:r>
              <a:r>
                <a:rPr lang="en-US" altLang="ko-KR" sz="1500" dirty="0"/>
                <a:t>]cs</a:t>
              </a:r>
              <a:endParaRPr lang="ko-KR" altLang="en-US" sz="1500" dirty="0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D88BD454-5F38-4351-BD4E-092949314A24}"/>
                </a:ext>
              </a:extLst>
            </p:cNvPr>
            <p:cNvSpPr/>
            <p:nvPr/>
          </p:nvSpPr>
          <p:spPr>
            <a:xfrm>
              <a:off x="2591212" y="1402076"/>
              <a:ext cx="1016266" cy="2305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/>
                <a:t>[4:0]dummy</a:t>
              </a:r>
              <a:endParaRPr lang="ko-KR" altLang="en-US" sz="1500" dirty="0"/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EC827096-A3BA-4608-B6D4-BD51EF6165A5}"/>
              </a:ext>
            </a:extLst>
          </p:cNvPr>
          <p:cNvGrpSpPr/>
          <p:nvPr/>
        </p:nvGrpSpPr>
        <p:grpSpPr>
          <a:xfrm>
            <a:off x="219638" y="5266103"/>
            <a:ext cx="11887018" cy="492237"/>
            <a:chOff x="1237670" y="1736682"/>
            <a:chExt cx="7311970" cy="290238"/>
          </a:xfrm>
        </p:grpSpPr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6F906D5F-7235-4C07-9750-FFBDAA2F31D7}"/>
                </a:ext>
              </a:extLst>
            </p:cNvPr>
            <p:cNvSpPr/>
            <p:nvPr/>
          </p:nvSpPr>
          <p:spPr>
            <a:xfrm>
              <a:off x="2364212" y="1764218"/>
              <a:ext cx="897785" cy="2305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/>
                <a:t>[111:95] </a:t>
              </a:r>
              <a:r>
                <a:rPr lang="en-US" altLang="ko-KR" sz="1500" dirty="0" err="1"/>
                <a:t>dest</a:t>
              </a:r>
              <a:endParaRPr lang="ko-KR" altLang="en-US" sz="1500" dirty="0"/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E6224055-C503-42B6-886B-EF32B028B48D}"/>
                </a:ext>
              </a:extLst>
            </p:cNvPr>
            <p:cNvSpPr/>
            <p:nvPr/>
          </p:nvSpPr>
          <p:spPr>
            <a:xfrm>
              <a:off x="5854247" y="1764218"/>
              <a:ext cx="2670627" cy="2305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/>
                <a:t>[31:0] data</a:t>
              </a:r>
              <a:endParaRPr lang="ko-KR" altLang="en-US" sz="1500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AD86DFFC-A80F-433E-B655-2B0DC4335BE2}"/>
                </a:ext>
              </a:extLst>
            </p:cNvPr>
            <p:cNvSpPr/>
            <p:nvPr/>
          </p:nvSpPr>
          <p:spPr>
            <a:xfrm>
              <a:off x="3299706" y="1764218"/>
              <a:ext cx="2516833" cy="2305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/>
                <a:t>[95:32] timestamp</a:t>
              </a:r>
              <a:endParaRPr lang="ko-KR" altLang="en-US" sz="1500" dirty="0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F769687B-338E-46CD-8B1C-B05F98E078AA}"/>
                </a:ext>
              </a:extLst>
            </p:cNvPr>
            <p:cNvSpPr/>
            <p:nvPr/>
          </p:nvSpPr>
          <p:spPr>
            <a:xfrm>
              <a:off x="1237670" y="1736682"/>
              <a:ext cx="7311970" cy="29023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00" dirty="0"/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C1AE250C-D4B8-49F4-8A8F-6CAD6EA5C0E7}"/>
                </a:ext>
              </a:extLst>
            </p:cNvPr>
            <p:cNvSpPr/>
            <p:nvPr/>
          </p:nvSpPr>
          <p:spPr>
            <a:xfrm>
              <a:off x="1273235" y="1764218"/>
              <a:ext cx="1053267" cy="2305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/>
                <a:t>[127:112] dummy</a:t>
              </a:r>
              <a:endParaRPr lang="ko-KR" altLang="en-US" sz="1500" dirty="0"/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B7AF24F5-66CA-4C8B-8FD2-D2B6D27FAAC5}"/>
              </a:ext>
            </a:extLst>
          </p:cNvPr>
          <p:cNvGrpSpPr/>
          <p:nvPr/>
        </p:nvGrpSpPr>
        <p:grpSpPr>
          <a:xfrm>
            <a:off x="4369052" y="5883313"/>
            <a:ext cx="7737603" cy="492237"/>
            <a:chOff x="3790067" y="1736682"/>
            <a:chExt cx="4759572" cy="290238"/>
          </a:xfrm>
        </p:grpSpPr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7AFA16EA-CACC-489E-AF62-54A8305001B8}"/>
                </a:ext>
              </a:extLst>
            </p:cNvPr>
            <p:cNvSpPr/>
            <p:nvPr/>
          </p:nvSpPr>
          <p:spPr>
            <a:xfrm>
              <a:off x="4918754" y="1764218"/>
              <a:ext cx="897785" cy="2305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/>
                <a:t>[47:95] </a:t>
              </a:r>
              <a:r>
                <a:rPr lang="en-US" altLang="ko-KR" sz="1500" dirty="0" err="1"/>
                <a:t>dest</a:t>
              </a:r>
              <a:endParaRPr lang="ko-KR" altLang="en-US" sz="1500" dirty="0"/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7E47E6DE-18B3-44E4-8BE7-DD12BEC157D6}"/>
                </a:ext>
              </a:extLst>
            </p:cNvPr>
            <p:cNvSpPr/>
            <p:nvPr/>
          </p:nvSpPr>
          <p:spPr>
            <a:xfrm>
              <a:off x="5854247" y="1764218"/>
              <a:ext cx="2670627" cy="2305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/>
                <a:t>[31:0] data</a:t>
              </a:r>
              <a:endParaRPr lang="ko-KR" altLang="en-US" sz="1500" dirty="0"/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48A895F1-0856-41CB-B26D-4EADEA0C5196}"/>
                </a:ext>
              </a:extLst>
            </p:cNvPr>
            <p:cNvSpPr/>
            <p:nvPr/>
          </p:nvSpPr>
          <p:spPr>
            <a:xfrm>
              <a:off x="3790067" y="1736682"/>
              <a:ext cx="4759572" cy="29023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00" dirty="0"/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BDABA22-0275-4C56-9170-C840E2E7192E}"/>
                </a:ext>
              </a:extLst>
            </p:cNvPr>
            <p:cNvSpPr/>
            <p:nvPr/>
          </p:nvSpPr>
          <p:spPr>
            <a:xfrm>
              <a:off x="3827777" y="1764218"/>
              <a:ext cx="1053267" cy="2305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/>
                <a:t>[63:48] dummy</a:t>
              </a:r>
              <a:endParaRPr lang="ko-KR" altLang="en-US" sz="1500" dirty="0"/>
            </a:p>
          </p:txBody>
        </p:sp>
      </p:grpSp>
    </p:spTree>
    <p:extLst>
      <p:ext uri="{BB962C8B-B14F-4D97-AF65-F5344CB8AC3E}">
        <p14:creationId xmlns:p14="http://schemas.microsoft.com/office/powerpoint/2010/main" val="7825648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298BF89-25EE-4C36-A575-6058B5C71D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2020. 8. 28.</a:t>
            </a:r>
            <a:endParaRPr kumimoji="1" lang="ko-Kore-KR" altLang="en-US" dirty="0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8B089B50-DFEE-4BA3-8C30-B7B6DC58D971}"/>
              </a:ext>
            </a:extLst>
          </p:cNvPr>
          <p:cNvGrpSpPr/>
          <p:nvPr/>
        </p:nvGrpSpPr>
        <p:grpSpPr>
          <a:xfrm>
            <a:off x="1912171" y="1549697"/>
            <a:ext cx="8367658" cy="4770373"/>
            <a:chOff x="1220842" y="59320"/>
            <a:chExt cx="8367658" cy="5895625"/>
          </a:xfrm>
        </p:grpSpPr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3A8BE21D-CC77-42AB-AD14-65848E0682F6}"/>
                </a:ext>
              </a:extLst>
            </p:cNvPr>
            <p:cNvSpPr/>
            <p:nvPr/>
          </p:nvSpPr>
          <p:spPr>
            <a:xfrm>
              <a:off x="6972300" y="421270"/>
              <a:ext cx="2616200" cy="535088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1100" dirty="0">
                  <a:solidFill>
                    <a:schemeClr val="tx1"/>
                  </a:solidFill>
                </a:rPr>
                <a:t>main FSM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  <p:cxnSp>
          <p:nvCxnSpPr>
            <p:cNvPr id="7" name="연결선: 꺾임 6">
              <a:extLst>
                <a:ext uri="{FF2B5EF4-FFF2-40B4-BE49-F238E27FC236}">
                  <a16:creationId xmlns:a16="http://schemas.microsoft.com/office/drawing/2014/main" id="{71E19134-9D56-409C-91E4-15D5240F3DFE}"/>
                </a:ext>
              </a:extLst>
            </p:cNvPr>
            <p:cNvCxnSpPr>
              <a:cxnSpLocks/>
              <a:stCxn id="6" idx="2"/>
              <a:endCxn id="10" idx="3"/>
            </p:cNvCxnSpPr>
            <p:nvPr/>
          </p:nvCxnSpPr>
          <p:spPr>
            <a:xfrm rot="10800000">
              <a:off x="6292144" y="1997110"/>
              <a:ext cx="680157" cy="1099600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9AA655CB-89D6-45F2-B9F5-AE86EB96027B}"/>
                </a:ext>
              </a:extLst>
            </p:cNvPr>
            <p:cNvGrpSpPr/>
            <p:nvPr/>
          </p:nvGrpSpPr>
          <p:grpSpPr>
            <a:xfrm>
              <a:off x="4366070" y="59320"/>
              <a:ext cx="2120002" cy="2924942"/>
              <a:chOff x="4366070" y="421270"/>
              <a:chExt cx="2120002" cy="3988805"/>
            </a:xfrm>
            <a:noFill/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07239624-7FCF-4267-8F5D-D91E4851C11E}"/>
                  </a:ext>
                </a:extLst>
              </p:cNvPr>
              <p:cNvSpPr/>
              <p:nvPr/>
            </p:nvSpPr>
            <p:spPr>
              <a:xfrm>
                <a:off x="4366070" y="421270"/>
                <a:ext cx="2120002" cy="3988805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ko-KR" sz="900" dirty="0" err="1">
                    <a:solidFill>
                      <a:schemeClr val="tx1"/>
                    </a:solidFill>
                  </a:rPr>
                  <a:t>rto_core</a:t>
                </a:r>
                <a:endParaRPr lang="ko-KR" altLang="en-US" sz="900" dirty="0"/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A0844D29-C907-4161-8B70-0737A608C840}"/>
                  </a:ext>
                </a:extLst>
              </p:cNvPr>
              <p:cNvSpPr/>
              <p:nvPr/>
            </p:nvSpPr>
            <p:spPr>
              <a:xfrm>
                <a:off x="4559999" y="1955800"/>
                <a:ext cx="1732144" cy="221615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ko-KR" sz="900" dirty="0" err="1">
                    <a:solidFill>
                      <a:schemeClr val="tx1"/>
                    </a:solidFill>
                  </a:rPr>
                  <a:t>fifo</a:t>
                </a:r>
                <a:endParaRPr lang="ko-KR" altLang="en-US" sz="900" dirty="0"/>
              </a:p>
            </p:txBody>
          </p:sp>
        </p:grpSp>
        <p:sp>
          <p:nvSpPr>
            <p:cNvPr id="11" name="화살표: 오른쪽 10">
              <a:extLst>
                <a:ext uri="{FF2B5EF4-FFF2-40B4-BE49-F238E27FC236}">
                  <a16:creationId xmlns:a16="http://schemas.microsoft.com/office/drawing/2014/main" id="{E9A72E98-D09F-44C4-A122-4F3304C89E26}"/>
                </a:ext>
              </a:extLst>
            </p:cNvPr>
            <p:cNvSpPr/>
            <p:nvPr/>
          </p:nvSpPr>
          <p:spPr>
            <a:xfrm flipH="1">
              <a:off x="4205061" y="2508023"/>
              <a:ext cx="184150" cy="30162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E226BB30-06B1-4C8F-B0C6-D230A516F917}"/>
                </a:ext>
              </a:extLst>
            </p:cNvPr>
            <p:cNvGrpSpPr/>
            <p:nvPr/>
          </p:nvGrpSpPr>
          <p:grpSpPr>
            <a:xfrm>
              <a:off x="1220842" y="59320"/>
              <a:ext cx="3017330" cy="5895625"/>
              <a:chOff x="1220842" y="1783345"/>
              <a:chExt cx="3017330" cy="2549088"/>
            </a:xfrm>
            <a:noFill/>
          </p:grpSpPr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BDC602B0-3A70-4AFB-BA9C-88C50017D484}"/>
                  </a:ext>
                </a:extLst>
              </p:cNvPr>
              <p:cNvSpPr/>
              <p:nvPr/>
            </p:nvSpPr>
            <p:spPr>
              <a:xfrm>
                <a:off x="2118170" y="1783345"/>
                <a:ext cx="2120002" cy="1264655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ko-KR" sz="900" dirty="0" err="1">
                    <a:solidFill>
                      <a:schemeClr val="tx1"/>
                    </a:solidFill>
                  </a:rPr>
                  <a:t>gpo_core</a:t>
                </a:r>
                <a:endParaRPr lang="ko-KR" altLang="en-US" sz="900" dirty="0"/>
              </a:p>
            </p:txBody>
          </p: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94B51560-C734-4C71-AD72-FC79656CDE03}"/>
                  </a:ext>
                </a:extLst>
              </p:cNvPr>
              <p:cNvSpPr/>
              <p:nvPr/>
            </p:nvSpPr>
            <p:spPr>
              <a:xfrm>
                <a:off x="3386918" y="2040673"/>
                <a:ext cx="800363" cy="9212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ko-KR" sz="900" dirty="0">
                    <a:solidFill>
                      <a:schemeClr val="tx1"/>
                    </a:solidFill>
                  </a:rPr>
                  <a:t>destination check</a:t>
                </a:r>
                <a:endParaRPr lang="ko-KR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7D93B515-B3F2-4EAE-8F39-D0E7505E8619}"/>
                  </a:ext>
                </a:extLst>
              </p:cNvPr>
              <p:cNvSpPr/>
              <p:nvPr/>
            </p:nvSpPr>
            <p:spPr>
              <a:xfrm>
                <a:off x="1220842" y="2794704"/>
                <a:ext cx="800363" cy="1537729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ko-KR" sz="900" dirty="0">
                    <a:solidFill>
                      <a:schemeClr val="tx1"/>
                    </a:solidFill>
                  </a:rPr>
                  <a:t>SPI module</a:t>
                </a:r>
                <a:endParaRPr lang="ko-KR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78E00F6E-E430-4D69-B3DF-39F861BD6808}"/>
                  </a:ext>
                </a:extLst>
              </p:cNvPr>
              <p:cNvSpPr/>
              <p:nvPr/>
            </p:nvSpPr>
            <p:spPr>
              <a:xfrm>
                <a:off x="1220842" y="2457585"/>
                <a:ext cx="800363" cy="295207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ko-KR" sz="900" dirty="0">
                    <a:solidFill>
                      <a:schemeClr val="tx1"/>
                    </a:solidFill>
                  </a:rPr>
                  <a:t>Profile</a:t>
                </a:r>
                <a:endParaRPr lang="ko-KR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41C26E5B-8678-43D2-9A0A-6412AF7F05AF}"/>
                  </a:ext>
                </a:extLst>
              </p:cNvPr>
              <p:cNvSpPr/>
              <p:nvPr/>
            </p:nvSpPr>
            <p:spPr>
              <a:xfrm>
                <a:off x="1220842" y="2120465"/>
                <a:ext cx="800363" cy="29520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ko-KR" sz="900" dirty="0">
                    <a:solidFill>
                      <a:schemeClr val="tx1"/>
                    </a:solidFill>
                  </a:rPr>
                  <a:t>Parallel</a:t>
                </a:r>
                <a:endParaRPr lang="ko-KR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3FFDA51E-EE54-441A-9CE4-03981AF08C6F}"/>
                  </a:ext>
                </a:extLst>
              </p:cNvPr>
              <p:cNvSpPr/>
              <p:nvPr/>
            </p:nvSpPr>
            <p:spPr>
              <a:xfrm>
                <a:off x="1220842" y="1783345"/>
                <a:ext cx="800363" cy="29520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ko-KR" sz="900" dirty="0">
                    <a:solidFill>
                      <a:schemeClr val="tx1"/>
                    </a:solidFill>
                  </a:rPr>
                  <a:t>IO update</a:t>
                </a:r>
                <a:endParaRPr lang="ko-KR" altLang="en-US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561FCFBB-4684-45AA-B15F-A43B87AF7034}"/>
                </a:ext>
              </a:extLst>
            </p:cNvPr>
            <p:cNvGrpSpPr/>
            <p:nvPr/>
          </p:nvGrpSpPr>
          <p:grpSpPr>
            <a:xfrm>
              <a:off x="2118170" y="3027796"/>
              <a:ext cx="2120002" cy="2924941"/>
              <a:chOff x="2118170" y="3145420"/>
              <a:chExt cx="2120002" cy="1264655"/>
            </a:xfrm>
            <a:noFill/>
          </p:grpSpPr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C49E2824-8DB7-41BA-8490-17106570E614}"/>
                  </a:ext>
                </a:extLst>
              </p:cNvPr>
              <p:cNvSpPr/>
              <p:nvPr/>
            </p:nvSpPr>
            <p:spPr>
              <a:xfrm>
                <a:off x="2118170" y="3145420"/>
                <a:ext cx="2120002" cy="1264655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ko-KR" sz="900" dirty="0" err="1">
                    <a:solidFill>
                      <a:schemeClr val="tx1"/>
                    </a:solidFill>
                  </a:rPr>
                  <a:t>gpi_core</a:t>
                </a:r>
                <a:endParaRPr lang="ko-KR" altLang="en-US" sz="900" dirty="0"/>
              </a:p>
            </p:txBody>
          </p: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9F2E2B84-BE45-4195-A92E-7B47E075F272}"/>
                  </a:ext>
                </a:extLst>
              </p:cNvPr>
              <p:cNvSpPr/>
              <p:nvPr/>
            </p:nvSpPr>
            <p:spPr>
              <a:xfrm>
                <a:off x="3386918" y="3429000"/>
                <a:ext cx="800363" cy="9212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ko-KR" sz="900" dirty="0">
                    <a:solidFill>
                      <a:schemeClr val="tx1"/>
                    </a:solidFill>
                  </a:rPr>
                  <a:t>destination check</a:t>
                </a:r>
                <a:endParaRPr lang="ko-KR" altLang="en-US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82C27E8E-A921-4FA2-B8AF-78392CDAD343}"/>
                </a:ext>
              </a:extLst>
            </p:cNvPr>
            <p:cNvGrpSpPr/>
            <p:nvPr/>
          </p:nvGrpSpPr>
          <p:grpSpPr>
            <a:xfrm>
              <a:off x="4366070" y="3030002"/>
              <a:ext cx="2120002" cy="2924942"/>
              <a:chOff x="4366070" y="421270"/>
              <a:chExt cx="2120002" cy="3988805"/>
            </a:xfrm>
            <a:noFill/>
          </p:grpSpPr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D503F0A1-40AD-4713-B05B-87E55272FF8B}"/>
                  </a:ext>
                </a:extLst>
              </p:cNvPr>
              <p:cNvSpPr/>
              <p:nvPr/>
            </p:nvSpPr>
            <p:spPr>
              <a:xfrm>
                <a:off x="4366070" y="421270"/>
                <a:ext cx="2120002" cy="3988805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ko-KR" sz="900" dirty="0" err="1">
                    <a:solidFill>
                      <a:schemeClr val="tx1"/>
                    </a:solidFill>
                  </a:rPr>
                  <a:t>rti_core</a:t>
                </a:r>
                <a:endParaRPr lang="ko-KR" altLang="en-US" sz="900" dirty="0"/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D9C6EAF4-A95E-4A57-9E64-8155AFA1D1C0}"/>
                  </a:ext>
                </a:extLst>
              </p:cNvPr>
              <p:cNvSpPr/>
              <p:nvPr/>
            </p:nvSpPr>
            <p:spPr>
              <a:xfrm>
                <a:off x="4559999" y="1955800"/>
                <a:ext cx="1732144" cy="221615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ko-KR" sz="900" dirty="0" err="1">
                    <a:solidFill>
                      <a:schemeClr val="tx1"/>
                    </a:solidFill>
                  </a:rPr>
                  <a:t>fifo</a:t>
                </a:r>
                <a:endParaRPr lang="ko-KR" altLang="en-US" sz="900" dirty="0"/>
              </a:p>
            </p:txBody>
          </p:sp>
        </p:grpSp>
        <p:cxnSp>
          <p:nvCxnSpPr>
            <p:cNvPr id="21" name="연결선: 꺾임 20">
              <a:extLst>
                <a:ext uri="{FF2B5EF4-FFF2-40B4-BE49-F238E27FC236}">
                  <a16:creationId xmlns:a16="http://schemas.microsoft.com/office/drawing/2014/main" id="{4ED4DC2E-3F31-4D42-A6D4-7344543B423C}"/>
                </a:ext>
              </a:extLst>
            </p:cNvPr>
            <p:cNvCxnSpPr>
              <a:stCxn id="20" idx="3"/>
              <a:endCxn id="6" idx="2"/>
            </p:cNvCxnSpPr>
            <p:nvPr/>
          </p:nvCxnSpPr>
          <p:spPr>
            <a:xfrm flipV="1">
              <a:off x="6292143" y="3096710"/>
              <a:ext cx="680157" cy="1871082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화살표: 오른쪽 21">
              <a:extLst>
                <a:ext uri="{FF2B5EF4-FFF2-40B4-BE49-F238E27FC236}">
                  <a16:creationId xmlns:a16="http://schemas.microsoft.com/office/drawing/2014/main" id="{7BA69398-B126-414B-B5E0-BB977DCF3A00}"/>
                </a:ext>
              </a:extLst>
            </p:cNvPr>
            <p:cNvSpPr/>
            <p:nvPr/>
          </p:nvSpPr>
          <p:spPr>
            <a:xfrm>
              <a:off x="4225105" y="3105482"/>
              <a:ext cx="170787" cy="30162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629789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C8990F-DF75-4D35-A483-B4FF625E80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write process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0F86029-F321-42FF-9950-BD59014DAF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1100" dirty="0"/>
              <a:t>config_int_list1 = </a:t>
            </a:r>
            <a:r>
              <a:rPr lang="en-US" altLang="ko-KR" sz="1100" dirty="0" err="1">
                <a:solidFill>
                  <a:schemeClr val="accent6">
                    <a:lumMod val="75000"/>
                  </a:schemeClr>
                </a:solidFill>
              </a:rPr>
              <a:t>self</a:t>
            </a:r>
            <a:r>
              <a:rPr lang="en-US" altLang="ko-KR" sz="1100" dirty="0" err="1"/>
              <a:t>.set_config</a:t>
            </a:r>
            <a:r>
              <a:rPr lang="en-US" altLang="ko-KR" sz="1100" dirty="0"/>
              <a:t>(cs = ((ch2 &lt;&lt; </a:t>
            </a:r>
            <a:r>
              <a:rPr lang="en-US" altLang="ko-KR" sz="1100" dirty="0">
                <a:solidFill>
                  <a:srgbClr val="FF0000"/>
                </a:solidFill>
              </a:rPr>
              <a:t>1</a:t>
            </a:r>
            <a:r>
              <a:rPr lang="en-US" altLang="ko-KR" sz="1100" dirty="0"/>
              <a:t>) | (ch1 &lt;&lt; </a:t>
            </a:r>
            <a:r>
              <a:rPr lang="en-US" altLang="ko-KR" sz="1100" dirty="0">
                <a:solidFill>
                  <a:srgbClr val="FF0000"/>
                </a:solidFill>
              </a:rPr>
              <a:t>0</a:t>
            </a:r>
            <a:r>
              <a:rPr lang="en-US" altLang="ko-KR" sz="1100" dirty="0"/>
              <a:t>)), </a:t>
            </a:r>
          </a:p>
          <a:p>
            <a:pPr marL="0" indent="0">
              <a:buNone/>
            </a:pPr>
            <a:r>
              <a:rPr lang="en-US" altLang="ko-KR" sz="1100" dirty="0"/>
              <a:t>                                           length = </a:t>
            </a:r>
            <a:r>
              <a:rPr lang="en-US" altLang="ko-KR" sz="1100" dirty="0">
                <a:solidFill>
                  <a:srgbClr val="FF0000"/>
                </a:solidFill>
              </a:rPr>
              <a:t>8</a:t>
            </a:r>
            <a:r>
              <a:rPr lang="en-US" altLang="ko-KR" sz="1100" dirty="0"/>
              <a:t>)</a:t>
            </a:r>
          </a:p>
          <a:p>
            <a:pPr marL="0" indent="0">
              <a:buNone/>
            </a:pPr>
            <a:r>
              <a:rPr lang="en-US" altLang="ko-KR" sz="1100" dirty="0" err="1"/>
              <a:t>addr_int_list</a:t>
            </a:r>
            <a:r>
              <a:rPr lang="en-US" altLang="ko-KR" sz="1100" dirty="0"/>
              <a:t> = </a:t>
            </a:r>
            <a:r>
              <a:rPr lang="en-US" altLang="ko-KR" sz="1100" dirty="0" err="1">
                <a:solidFill>
                  <a:schemeClr val="accent6">
                    <a:lumMod val="75000"/>
                  </a:schemeClr>
                </a:solidFill>
              </a:rPr>
              <a:t>self</a:t>
            </a:r>
            <a:r>
              <a:rPr lang="en-US" altLang="ko-KR" sz="1100" dirty="0" err="1"/>
              <a:t>.make_write_list</a:t>
            </a:r>
            <a:r>
              <a:rPr lang="en-US" altLang="ko-KR" sz="1100" dirty="0"/>
              <a:t>(</a:t>
            </a:r>
            <a:r>
              <a:rPr lang="en-US" altLang="ko-KR" sz="1100" dirty="0" err="1"/>
              <a:t>register_addr</a:t>
            </a:r>
            <a:r>
              <a:rPr lang="en-US" altLang="ko-KR" sz="1100" dirty="0"/>
              <a:t> &lt;&lt; </a:t>
            </a:r>
            <a:r>
              <a:rPr lang="en-US" altLang="ko-KR" sz="1100" dirty="0">
                <a:solidFill>
                  <a:srgbClr val="FF0000"/>
                </a:solidFill>
              </a:rPr>
              <a:t>24</a:t>
            </a:r>
            <a:r>
              <a:rPr lang="en-US" altLang="ko-KR" sz="1100" dirty="0"/>
              <a:t>)</a:t>
            </a:r>
          </a:p>
          <a:p>
            <a:pPr marL="0" indent="0">
              <a:buNone/>
            </a:pPr>
            <a:r>
              <a:rPr lang="en-US" altLang="ko-KR" sz="1100" dirty="0"/>
              <a:t>config_int_list2 = </a:t>
            </a:r>
            <a:r>
              <a:rPr lang="en-US" altLang="ko-KR" sz="1100" dirty="0" err="1">
                <a:solidFill>
                  <a:schemeClr val="accent6">
                    <a:lumMod val="75000"/>
                  </a:schemeClr>
                </a:solidFill>
              </a:rPr>
              <a:t>self</a:t>
            </a:r>
            <a:r>
              <a:rPr lang="en-US" altLang="ko-KR" sz="1100" dirty="0" err="1"/>
              <a:t>.set_config</a:t>
            </a:r>
            <a:r>
              <a:rPr lang="en-US" altLang="ko-KR" sz="1100" dirty="0"/>
              <a:t>( cs = ((ch2 &lt;&lt; </a:t>
            </a:r>
            <a:r>
              <a:rPr lang="en-US" altLang="ko-KR" sz="1100" dirty="0">
                <a:solidFill>
                  <a:srgbClr val="FF0000"/>
                </a:solidFill>
              </a:rPr>
              <a:t>1</a:t>
            </a:r>
            <a:r>
              <a:rPr lang="en-US" altLang="ko-KR" sz="1100" dirty="0"/>
              <a:t>)|(ch1 &lt;&lt; </a:t>
            </a:r>
            <a:r>
              <a:rPr lang="en-US" altLang="ko-KR" sz="1100" dirty="0">
                <a:solidFill>
                  <a:srgbClr val="FF0000"/>
                </a:solidFill>
              </a:rPr>
              <a:t>0</a:t>
            </a:r>
            <a:r>
              <a:rPr lang="en-US" altLang="ko-KR" sz="1100" dirty="0"/>
              <a:t>)), length = </a:t>
            </a:r>
            <a:r>
              <a:rPr lang="en-US" altLang="ko-KR" sz="1100" dirty="0">
                <a:solidFill>
                  <a:srgbClr val="FF0000"/>
                </a:solidFill>
              </a:rPr>
              <a:t>32</a:t>
            </a:r>
            <a:r>
              <a:rPr lang="en-US" altLang="ko-KR" sz="1100" dirty="0"/>
              <a:t>, </a:t>
            </a:r>
            <a:r>
              <a:rPr lang="en-US" altLang="ko-KR" sz="1100" dirty="0" err="1"/>
              <a:t>end_spi</a:t>
            </a:r>
            <a:r>
              <a:rPr lang="en-US" altLang="ko-KR" sz="1100" dirty="0"/>
              <a:t> = </a:t>
            </a:r>
            <a:r>
              <a:rPr lang="en-US" altLang="ko-KR" sz="1100" dirty="0">
                <a:solidFill>
                  <a:srgbClr val="FF0000"/>
                </a:solidFill>
              </a:rPr>
              <a:t>1</a:t>
            </a:r>
            <a:r>
              <a:rPr lang="en-US" altLang="ko-KR" sz="1100" dirty="0"/>
              <a:t> )</a:t>
            </a:r>
          </a:p>
          <a:p>
            <a:pPr marL="0" indent="0">
              <a:buNone/>
            </a:pPr>
            <a:r>
              <a:rPr lang="en-US" altLang="ko-KR" sz="1100" dirty="0" err="1"/>
              <a:t>data_int_list</a:t>
            </a:r>
            <a:r>
              <a:rPr lang="en-US" altLang="ko-KR" sz="1100" dirty="0"/>
              <a:t> = </a:t>
            </a:r>
            <a:r>
              <a:rPr lang="en-US" altLang="ko-KR" sz="1100" dirty="0" err="1">
                <a:solidFill>
                  <a:schemeClr val="accent6">
                    <a:lumMod val="75000"/>
                  </a:schemeClr>
                </a:solidFill>
              </a:rPr>
              <a:t>self</a:t>
            </a:r>
            <a:r>
              <a:rPr lang="en-US" altLang="ko-KR" sz="1100" dirty="0" err="1"/>
              <a:t>.make_write_list</a:t>
            </a:r>
            <a:r>
              <a:rPr lang="en-US" altLang="ko-KR" sz="1100" dirty="0"/>
              <a:t>(</a:t>
            </a:r>
            <a:r>
              <a:rPr lang="en-US" altLang="ko-KR" sz="1100" dirty="0" err="1"/>
              <a:t>register_data</a:t>
            </a:r>
            <a:r>
              <a:rPr lang="en-US" altLang="ko-KR" sz="1100" dirty="0"/>
              <a:t>)</a:t>
            </a:r>
          </a:p>
          <a:p>
            <a:pPr marL="0" indent="0">
              <a:buNone/>
            </a:pPr>
            <a:endParaRPr lang="en-US" altLang="ko-KR" sz="1100" dirty="0"/>
          </a:p>
          <a:p>
            <a:pPr marL="0" indent="0">
              <a:buNone/>
            </a:pPr>
            <a:r>
              <a:rPr lang="en-US" altLang="ko-KR" sz="1100" dirty="0" err="1">
                <a:solidFill>
                  <a:schemeClr val="accent6">
                    <a:lumMod val="75000"/>
                  </a:schemeClr>
                </a:solidFill>
              </a:rPr>
              <a:t>self</a:t>
            </a:r>
            <a:r>
              <a:rPr lang="en-US" altLang="ko-KR" sz="1100" dirty="0" err="1"/>
              <a:t>.fpga.send_mod_BTF_int_list</a:t>
            </a:r>
            <a:r>
              <a:rPr lang="en-US" altLang="ko-KR" sz="1100" dirty="0"/>
              <a:t>(config_int_list1)</a:t>
            </a:r>
          </a:p>
          <a:p>
            <a:pPr marL="0" indent="0">
              <a:buNone/>
            </a:pPr>
            <a:r>
              <a:rPr lang="en-US" altLang="ko-KR" sz="1100" dirty="0" err="1">
                <a:solidFill>
                  <a:schemeClr val="accent6">
                    <a:lumMod val="75000"/>
                  </a:schemeClr>
                </a:solidFill>
              </a:rPr>
              <a:t>self</a:t>
            </a:r>
            <a:r>
              <a:rPr lang="en-US" altLang="ko-KR" sz="1100" dirty="0" err="1"/>
              <a:t>.fpga.send_command</a:t>
            </a:r>
            <a:r>
              <a:rPr lang="en-US" altLang="ko-KR" sz="1100" dirty="0"/>
              <a:t>(</a:t>
            </a:r>
            <a:r>
              <a:rPr lang="en-US" altLang="ko-KR" sz="1100" dirty="0">
                <a:solidFill>
                  <a:srgbClr val="FF0000"/>
                </a:solidFill>
              </a:rPr>
              <a:t>'WRITE DDS REG'</a:t>
            </a:r>
            <a:r>
              <a:rPr lang="en-US" altLang="ko-KR" sz="1100" dirty="0"/>
              <a:t>)</a:t>
            </a:r>
          </a:p>
          <a:p>
            <a:pPr marL="0" indent="0">
              <a:buNone/>
            </a:pPr>
            <a:r>
              <a:rPr lang="en-US" altLang="ko-KR" sz="1100" dirty="0" err="1">
                <a:solidFill>
                  <a:schemeClr val="accent6">
                    <a:lumMod val="75000"/>
                  </a:schemeClr>
                </a:solidFill>
              </a:rPr>
              <a:t>self</a:t>
            </a:r>
            <a:r>
              <a:rPr lang="en-US" altLang="ko-KR" sz="1100" dirty="0" err="1"/>
              <a:t>.fpga.send_mod_BTF_int_list</a:t>
            </a:r>
            <a:r>
              <a:rPr lang="en-US" altLang="ko-KR" sz="1100" dirty="0"/>
              <a:t>(</a:t>
            </a:r>
            <a:r>
              <a:rPr lang="en-US" altLang="ko-KR" sz="1100" dirty="0" err="1"/>
              <a:t>addr_int_list</a:t>
            </a:r>
            <a:r>
              <a:rPr lang="en-US" altLang="ko-KR" sz="1100" dirty="0"/>
              <a:t>)</a:t>
            </a:r>
          </a:p>
          <a:p>
            <a:pPr marL="0" indent="0">
              <a:buNone/>
            </a:pPr>
            <a:r>
              <a:rPr lang="en-US" altLang="ko-KR" sz="1100" dirty="0" err="1">
                <a:solidFill>
                  <a:schemeClr val="accent6">
                    <a:lumMod val="75000"/>
                  </a:schemeClr>
                </a:solidFill>
              </a:rPr>
              <a:t>self</a:t>
            </a:r>
            <a:r>
              <a:rPr lang="en-US" altLang="ko-KR" sz="1100" dirty="0" err="1"/>
              <a:t>.fpga.send_command</a:t>
            </a:r>
            <a:r>
              <a:rPr lang="en-US" altLang="ko-KR" sz="1100" dirty="0"/>
              <a:t>(</a:t>
            </a:r>
            <a:r>
              <a:rPr lang="en-US" altLang="ko-KR" sz="1100" dirty="0">
                <a:solidFill>
                  <a:srgbClr val="FF0000"/>
                </a:solidFill>
              </a:rPr>
              <a:t>'WRITE DDS REG'</a:t>
            </a:r>
            <a:r>
              <a:rPr lang="en-US" altLang="ko-KR" sz="1100" dirty="0"/>
              <a:t>)</a:t>
            </a:r>
          </a:p>
          <a:p>
            <a:pPr marL="0" indent="0">
              <a:buNone/>
            </a:pPr>
            <a:r>
              <a:rPr lang="en-US" altLang="ko-KR" sz="1100" dirty="0" err="1">
                <a:solidFill>
                  <a:schemeClr val="accent6">
                    <a:lumMod val="75000"/>
                  </a:schemeClr>
                </a:solidFill>
              </a:rPr>
              <a:t>self</a:t>
            </a:r>
            <a:r>
              <a:rPr lang="en-US" altLang="ko-KR" sz="1100" dirty="0" err="1"/>
              <a:t>.fpga.send_mod_BTF_int_list</a:t>
            </a:r>
            <a:r>
              <a:rPr lang="en-US" altLang="ko-KR" sz="1100" dirty="0"/>
              <a:t>(config_int_list2)</a:t>
            </a:r>
          </a:p>
          <a:p>
            <a:pPr marL="0" indent="0">
              <a:buNone/>
            </a:pPr>
            <a:r>
              <a:rPr lang="en-US" altLang="ko-KR" sz="1100" dirty="0" err="1">
                <a:solidFill>
                  <a:schemeClr val="accent6">
                    <a:lumMod val="75000"/>
                  </a:schemeClr>
                </a:solidFill>
              </a:rPr>
              <a:t>self</a:t>
            </a:r>
            <a:r>
              <a:rPr lang="en-US" altLang="ko-KR" sz="1100" dirty="0" err="1"/>
              <a:t>.fpga.send_command</a:t>
            </a:r>
            <a:r>
              <a:rPr lang="en-US" altLang="ko-KR" sz="1100" dirty="0"/>
              <a:t>(</a:t>
            </a:r>
            <a:r>
              <a:rPr lang="en-US" altLang="ko-KR" sz="1100" dirty="0">
                <a:solidFill>
                  <a:srgbClr val="FF0000"/>
                </a:solidFill>
              </a:rPr>
              <a:t>'WRITE DDS REG'</a:t>
            </a:r>
            <a:r>
              <a:rPr lang="en-US" altLang="ko-KR" sz="1100" dirty="0"/>
              <a:t>)</a:t>
            </a:r>
          </a:p>
          <a:p>
            <a:pPr marL="0" indent="0">
              <a:buNone/>
            </a:pPr>
            <a:r>
              <a:rPr lang="en-US" altLang="ko-KR" sz="1100" dirty="0" err="1">
                <a:solidFill>
                  <a:schemeClr val="accent6">
                    <a:lumMod val="75000"/>
                  </a:schemeClr>
                </a:solidFill>
              </a:rPr>
              <a:t>self</a:t>
            </a:r>
            <a:r>
              <a:rPr lang="en-US" altLang="ko-KR" sz="1100" dirty="0" err="1"/>
              <a:t>.fpga.send_mod_BTF_int_list</a:t>
            </a:r>
            <a:r>
              <a:rPr lang="en-US" altLang="ko-KR" sz="1100" dirty="0"/>
              <a:t>(</a:t>
            </a:r>
            <a:r>
              <a:rPr lang="en-US" altLang="ko-KR" sz="1100" dirty="0" err="1"/>
              <a:t>data_int_list</a:t>
            </a:r>
            <a:r>
              <a:rPr lang="en-US" altLang="ko-KR" sz="1100" dirty="0"/>
              <a:t>)</a:t>
            </a:r>
          </a:p>
          <a:p>
            <a:pPr marL="0" indent="0">
              <a:buNone/>
            </a:pPr>
            <a:r>
              <a:rPr lang="en-US" altLang="ko-KR" sz="1100" dirty="0" err="1">
                <a:solidFill>
                  <a:schemeClr val="accent6">
                    <a:lumMod val="75000"/>
                  </a:schemeClr>
                </a:solidFill>
              </a:rPr>
              <a:t>self</a:t>
            </a:r>
            <a:r>
              <a:rPr lang="en-US" altLang="ko-KR" sz="1100" dirty="0" err="1"/>
              <a:t>.fpga.send_command</a:t>
            </a:r>
            <a:r>
              <a:rPr lang="en-US" altLang="ko-KR" sz="1100" dirty="0"/>
              <a:t>(</a:t>
            </a:r>
            <a:r>
              <a:rPr lang="en-US" altLang="ko-KR" sz="1100" dirty="0">
                <a:solidFill>
                  <a:srgbClr val="FF0000"/>
                </a:solidFill>
              </a:rPr>
              <a:t>'WRITE DDS REG'</a:t>
            </a:r>
            <a:r>
              <a:rPr lang="en-US" altLang="ko-KR" sz="1100" dirty="0"/>
              <a:t>)</a:t>
            </a:r>
            <a:endParaRPr lang="ko-KR" altLang="en-US" sz="1100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64A4058-55C0-4BE6-B4EB-B592FD586F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2020. 8. 28.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40808278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428</TotalTime>
  <Words>1799</Words>
  <Application>Microsoft Office PowerPoint</Application>
  <PresentationFormat>와이드스크린</PresentationFormat>
  <Paragraphs>356</Paragraphs>
  <Slides>18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4" baseType="lpstr">
      <vt:lpstr>Arial</vt:lpstr>
      <vt:lpstr>Calibri</vt:lpstr>
      <vt:lpstr>Calibri Light</vt:lpstr>
      <vt:lpstr>Tahoma</vt:lpstr>
      <vt:lpstr>Verdana</vt:lpstr>
      <vt:lpstr>Office 테마</vt:lpstr>
      <vt:lpstr>AD9910</vt:lpstr>
      <vt:lpstr>Contents</vt:lpstr>
      <vt:lpstr>PowerPoint 프레젠테이션</vt:lpstr>
      <vt:lpstr>AD9910</vt:lpstr>
      <vt:lpstr>AD9910 evaluation board</vt:lpstr>
      <vt:lpstr>Modification of AD9912 code</vt:lpstr>
      <vt:lpstr>New AD9910 Verilog code</vt:lpstr>
      <vt:lpstr>PowerPoint 프레젠테이션</vt:lpstr>
      <vt:lpstr>write process</vt:lpstr>
      <vt:lpstr>PowerPoint 프레젠테이션</vt:lpstr>
      <vt:lpstr>Example Code (auto mode)</vt:lpstr>
      <vt:lpstr>Example Code (auto mode)</vt:lpstr>
      <vt:lpstr>PowerPoint 프레젠테이션</vt:lpstr>
      <vt:lpstr>Example Code (override)</vt:lpstr>
      <vt:lpstr>PowerPoint 프레젠테이션</vt:lpstr>
      <vt:lpstr>PowerPoint 프레젠테이션</vt:lpstr>
      <vt:lpstr>ADC Sampler</vt:lpstr>
      <vt:lpstr>Sampler – Urukul Servo mode (SUSERVO)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박정현</dc:creator>
  <cp:lastModifiedBy>박정현</cp:lastModifiedBy>
  <cp:revision>104</cp:revision>
  <dcterms:created xsi:type="dcterms:W3CDTF">2020-03-24T05:37:31Z</dcterms:created>
  <dcterms:modified xsi:type="dcterms:W3CDTF">2020-08-27T16:08:17Z</dcterms:modified>
</cp:coreProperties>
</file>